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56" r:id="rId2"/>
    <p:sldId id="258" r:id="rId3"/>
    <p:sldId id="257" r:id="rId4"/>
    <p:sldId id="260" r:id="rId5"/>
    <p:sldId id="259" r:id="rId6"/>
    <p:sldId id="261" r:id="rId7"/>
    <p:sldId id="262" r:id="rId8"/>
    <p:sldId id="263" r:id="rId9"/>
    <p:sldId id="265" r:id="rId10"/>
    <p:sldId id="264" r:id="rId11"/>
    <p:sldId id="266" r:id="rId12"/>
    <p:sldId id="267" r:id="rId13"/>
    <p:sldId id="268" r:id="rId14"/>
    <p:sldId id="269" r:id="rId15"/>
    <p:sldId id="271" r:id="rId16"/>
    <p:sldId id="270" r:id="rId17"/>
  </p:sldIdLst>
  <p:sldSz cx="9601200" cy="128016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175"/>
    <a:srgbClr val="ACC9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p:cViewPr varScale="1">
        <p:scale>
          <a:sx n="57" d="100"/>
          <a:sy n="57" d="100"/>
        </p:scale>
        <p:origin x="240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B4AB9-4C89-487C-AA25-22150845A5BD}" type="datetimeFigureOut">
              <a:rPr lang="pt-BR" smtClean="0"/>
              <a:t>07/06/2024</a:t>
            </a:fld>
            <a:endParaRPr lang="pt-BR"/>
          </a:p>
        </p:txBody>
      </p:sp>
      <p:sp>
        <p:nvSpPr>
          <p:cNvPr id="4" name="Espaço Reservado para Imagem de Slide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AC6084-D7E1-48BB-BF06-7663FFB34815}" type="slidenum">
              <a:rPr lang="pt-BR" smtClean="0"/>
              <a:t>‹nº›</a:t>
            </a:fld>
            <a:endParaRPr lang="pt-BR"/>
          </a:p>
        </p:txBody>
      </p:sp>
    </p:spTree>
    <p:extLst>
      <p:ext uri="{BB962C8B-B14F-4D97-AF65-F5344CB8AC3E}">
        <p14:creationId xmlns:p14="http://schemas.microsoft.com/office/powerpoint/2010/main" val="4235134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pt-BR"/>
              <a:t>Clique para editar o título Mestre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8FAB07EF-2B39-47F1-997C-49A227B1F7FC}" type="datetimeFigureOut">
              <a:rPr lang="pt-BR" smtClean="0"/>
              <a:t>07/06/2024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A00DAF3-9E71-4F2F-9145-0BB74A1ADE70}" type="slidenum">
              <a:rPr lang="pt-BR" smtClean="0"/>
              <a:t>‹nº›</a:t>
            </a:fld>
            <a:endParaRPr lang="pt-BR"/>
          </a:p>
        </p:txBody>
      </p:sp>
    </p:spTree>
    <p:extLst>
      <p:ext uri="{BB962C8B-B14F-4D97-AF65-F5344CB8AC3E}">
        <p14:creationId xmlns:p14="http://schemas.microsoft.com/office/powerpoint/2010/main" val="155454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8FAB07EF-2B39-47F1-997C-49A227B1F7FC}" type="datetimeFigureOut">
              <a:rPr lang="pt-BR" smtClean="0"/>
              <a:t>07/06/2024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A00DAF3-9E71-4F2F-9145-0BB74A1ADE70}" type="slidenum">
              <a:rPr lang="pt-BR" smtClean="0"/>
              <a:t>‹nº›</a:t>
            </a:fld>
            <a:endParaRPr lang="pt-BR"/>
          </a:p>
        </p:txBody>
      </p:sp>
    </p:spTree>
    <p:extLst>
      <p:ext uri="{BB962C8B-B14F-4D97-AF65-F5344CB8AC3E}">
        <p14:creationId xmlns:p14="http://schemas.microsoft.com/office/powerpoint/2010/main" val="1132114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8FAB07EF-2B39-47F1-997C-49A227B1F7FC}" type="datetimeFigureOut">
              <a:rPr lang="pt-BR" smtClean="0"/>
              <a:t>07/06/2024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A00DAF3-9E71-4F2F-9145-0BB74A1ADE70}" type="slidenum">
              <a:rPr lang="pt-BR" smtClean="0"/>
              <a:t>‹nº›</a:t>
            </a:fld>
            <a:endParaRPr lang="pt-BR"/>
          </a:p>
        </p:txBody>
      </p:sp>
    </p:spTree>
    <p:extLst>
      <p:ext uri="{BB962C8B-B14F-4D97-AF65-F5344CB8AC3E}">
        <p14:creationId xmlns:p14="http://schemas.microsoft.com/office/powerpoint/2010/main" val="3454929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8FAB07EF-2B39-47F1-997C-49A227B1F7FC}" type="datetimeFigureOut">
              <a:rPr lang="pt-BR" smtClean="0"/>
              <a:t>07/06/2024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A00DAF3-9E71-4F2F-9145-0BB74A1ADE70}" type="slidenum">
              <a:rPr lang="pt-BR" smtClean="0"/>
              <a:t>‹nº›</a:t>
            </a:fld>
            <a:endParaRPr lang="pt-BR"/>
          </a:p>
        </p:txBody>
      </p:sp>
    </p:spTree>
    <p:extLst>
      <p:ext uri="{BB962C8B-B14F-4D97-AF65-F5344CB8AC3E}">
        <p14:creationId xmlns:p14="http://schemas.microsoft.com/office/powerpoint/2010/main" val="1218898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pt-BR"/>
              <a:t>Clique para editar o título Mestre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tint val="82000"/>
                  </a:schemeClr>
                </a:solidFill>
              </a:defRPr>
            </a:lvl1pPr>
            <a:lvl2pPr marL="480060" indent="0">
              <a:buNone/>
              <a:defRPr sz="2100">
                <a:solidFill>
                  <a:schemeClr val="tx1">
                    <a:tint val="82000"/>
                  </a:schemeClr>
                </a:solidFill>
              </a:defRPr>
            </a:lvl2pPr>
            <a:lvl3pPr marL="960120" indent="0">
              <a:buNone/>
              <a:defRPr sz="1890">
                <a:solidFill>
                  <a:schemeClr val="tx1">
                    <a:tint val="82000"/>
                  </a:schemeClr>
                </a:solidFill>
              </a:defRPr>
            </a:lvl3pPr>
            <a:lvl4pPr marL="1440180" indent="0">
              <a:buNone/>
              <a:defRPr sz="1680">
                <a:solidFill>
                  <a:schemeClr val="tx1">
                    <a:tint val="82000"/>
                  </a:schemeClr>
                </a:solidFill>
              </a:defRPr>
            </a:lvl4pPr>
            <a:lvl5pPr marL="1920240" indent="0">
              <a:buNone/>
              <a:defRPr sz="1680">
                <a:solidFill>
                  <a:schemeClr val="tx1">
                    <a:tint val="82000"/>
                  </a:schemeClr>
                </a:solidFill>
              </a:defRPr>
            </a:lvl5pPr>
            <a:lvl6pPr marL="2400300" indent="0">
              <a:buNone/>
              <a:defRPr sz="1680">
                <a:solidFill>
                  <a:schemeClr val="tx1">
                    <a:tint val="82000"/>
                  </a:schemeClr>
                </a:solidFill>
              </a:defRPr>
            </a:lvl6pPr>
            <a:lvl7pPr marL="2880360" indent="0">
              <a:buNone/>
              <a:defRPr sz="1680">
                <a:solidFill>
                  <a:schemeClr val="tx1">
                    <a:tint val="82000"/>
                  </a:schemeClr>
                </a:solidFill>
              </a:defRPr>
            </a:lvl7pPr>
            <a:lvl8pPr marL="3360420" indent="0">
              <a:buNone/>
              <a:defRPr sz="1680">
                <a:solidFill>
                  <a:schemeClr val="tx1">
                    <a:tint val="82000"/>
                  </a:schemeClr>
                </a:solidFill>
              </a:defRPr>
            </a:lvl8pPr>
            <a:lvl9pPr marL="3840480" indent="0">
              <a:buNone/>
              <a:defRPr sz="1680">
                <a:solidFill>
                  <a:schemeClr val="tx1">
                    <a:tint val="82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8FAB07EF-2B39-47F1-997C-49A227B1F7FC}" type="datetimeFigureOut">
              <a:rPr lang="pt-BR" smtClean="0"/>
              <a:t>07/06/2024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A00DAF3-9E71-4F2F-9145-0BB74A1ADE70}" type="slidenum">
              <a:rPr lang="pt-BR" smtClean="0"/>
              <a:t>‹nº›</a:t>
            </a:fld>
            <a:endParaRPr lang="pt-BR"/>
          </a:p>
        </p:txBody>
      </p:sp>
    </p:spTree>
    <p:extLst>
      <p:ext uri="{BB962C8B-B14F-4D97-AF65-F5344CB8AC3E}">
        <p14:creationId xmlns:p14="http://schemas.microsoft.com/office/powerpoint/2010/main" val="1048100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8FAB07EF-2B39-47F1-997C-49A227B1F7FC}" type="datetimeFigureOut">
              <a:rPr lang="pt-BR" smtClean="0"/>
              <a:t>07/06/2024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DA00DAF3-9E71-4F2F-9145-0BB74A1ADE70}" type="slidenum">
              <a:rPr lang="pt-BR" smtClean="0"/>
              <a:t>‹nº›</a:t>
            </a:fld>
            <a:endParaRPr lang="pt-BR"/>
          </a:p>
        </p:txBody>
      </p:sp>
    </p:spTree>
    <p:extLst>
      <p:ext uri="{BB962C8B-B14F-4D97-AF65-F5344CB8AC3E}">
        <p14:creationId xmlns:p14="http://schemas.microsoft.com/office/powerpoint/2010/main" val="1995993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4" name="Content Placeholder 3"/>
          <p:cNvSpPr>
            <a:spLocks noGrp="1"/>
          </p:cNvSpPr>
          <p:nvPr>
            <p:ph sz="half" idx="2"/>
          </p:nvPr>
        </p:nvSpPr>
        <p:spPr>
          <a:xfrm>
            <a:off x="661334" y="4676140"/>
            <a:ext cx="4061757"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6" name="Content Placeholder 5"/>
          <p:cNvSpPr>
            <a:spLocks noGrp="1"/>
          </p:cNvSpPr>
          <p:nvPr>
            <p:ph sz="quarter" idx="4"/>
          </p:nvPr>
        </p:nvSpPr>
        <p:spPr>
          <a:xfrm>
            <a:off x="4860608" y="4676140"/>
            <a:ext cx="4081761"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8FAB07EF-2B39-47F1-997C-49A227B1F7FC}" type="datetimeFigureOut">
              <a:rPr lang="pt-BR" smtClean="0"/>
              <a:t>07/06/2024</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DA00DAF3-9E71-4F2F-9145-0BB74A1ADE70}" type="slidenum">
              <a:rPr lang="pt-BR" smtClean="0"/>
              <a:t>‹nº›</a:t>
            </a:fld>
            <a:endParaRPr lang="pt-BR"/>
          </a:p>
        </p:txBody>
      </p:sp>
    </p:spTree>
    <p:extLst>
      <p:ext uri="{BB962C8B-B14F-4D97-AF65-F5344CB8AC3E}">
        <p14:creationId xmlns:p14="http://schemas.microsoft.com/office/powerpoint/2010/main" val="2247013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8FAB07EF-2B39-47F1-997C-49A227B1F7FC}" type="datetimeFigureOut">
              <a:rPr lang="pt-BR" smtClean="0"/>
              <a:t>07/06/2024</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DA00DAF3-9E71-4F2F-9145-0BB74A1ADE70}" type="slidenum">
              <a:rPr lang="pt-BR" smtClean="0"/>
              <a:t>‹nº›</a:t>
            </a:fld>
            <a:endParaRPr lang="pt-BR"/>
          </a:p>
        </p:txBody>
      </p:sp>
    </p:spTree>
    <p:extLst>
      <p:ext uri="{BB962C8B-B14F-4D97-AF65-F5344CB8AC3E}">
        <p14:creationId xmlns:p14="http://schemas.microsoft.com/office/powerpoint/2010/main" val="3392214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B07EF-2B39-47F1-997C-49A227B1F7FC}" type="datetimeFigureOut">
              <a:rPr lang="pt-BR" smtClean="0"/>
              <a:t>07/06/2024</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DA00DAF3-9E71-4F2F-9145-0BB74A1ADE70}" type="slidenum">
              <a:rPr lang="pt-BR" smtClean="0"/>
              <a:t>‹nº›</a:t>
            </a:fld>
            <a:endParaRPr lang="pt-BR"/>
          </a:p>
        </p:txBody>
      </p:sp>
    </p:spTree>
    <p:extLst>
      <p:ext uri="{BB962C8B-B14F-4D97-AF65-F5344CB8AC3E}">
        <p14:creationId xmlns:p14="http://schemas.microsoft.com/office/powerpoint/2010/main" val="2630507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8FAB07EF-2B39-47F1-997C-49A227B1F7FC}" type="datetimeFigureOut">
              <a:rPr lang="pt-BR" smtClean="0"/>
              <a:t>07/06/2024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DA00DAF3-9E71-4F2F-9145-0BB74A1ADE70}" type="slidenum">
              <a:rPr lang="pt-BR" smtClean="0"/>
              <a:t>‹nº›</a:t>
            </a:fld>
            <a:endParaRPr lang="pt-BR"/>
          </a:p>
        </p:txBody>
      </p:sp>
    </p:spTree>
    <p:extLst>
      <p:ext uri="{BB962C8B-B14F-4D97-AF65-F5344CB8AC3E}">
        <p14:creationId xmlns:p14="http://schemas.microsoft.com/office/powerpoint/2010/main" val="3513841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pt-BR"/>
              <a:t>Clique no ícone para adicionar uma imagem</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8FAB07EF-2B39-47F1-997C-49A227B1F7FC}" type="datetimeFigureOut">
              <a:rPr lang="pt-BR" smtClean="0"/>
              <a:t>07/06/2024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DA00DAF3-9E71-4F2F-9145-0BB74A1ADE70}" type="slidenum">
              <a:rPr lang="pt-BR" smtClean="0"/>
              <a:t>‹nº›</a:t>
            </a:fld>
            <a:endParaRPr lang="pt-BR"/>
          </a:p>
        </p:txBody>
      </p:sp>
    </p:spTree>
    <p:extLst>
      <p:ext uri="{BB962C8B-B14F-4D97-AF65-F5344CB8AC3E}">
        <p14:creationId xmlns:p14="http://schemas.microsoft.com/office/powerpoint/2010/main" val="675583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82000"/>
                  </a:schemeClr>
                </a:solidFill>
              </a:defRPr>
            </a:lvl1pPr>
          </a:lstStyle>
          <a:p>
            <a:fld id="{8FAB07EF-2B39-47F1-997C-49A227B1F7FC}" type="datetimeFigureOut">
              <a:rPr lang="pt-BR" smtClean="0"/>
              <a:t>07/06/2024</a:t>
            </a:fld>
            <a:endParaRPr lang="pt-BR"/>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82000"/>
                  </a:schemeClr>
                </a:solidFill>
              </a:defRPr>
            </a:lvl1pPr>
          </a:lstStyle>
          <a:p>
            <a:endParaRPr lang="pt-BR"/>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82000"/>
                  </a:schemeClr>
                </a:solidFill>
              </a:defRPr>
            </a:lvl1pPr>
          </a:lstStyle>
          <a:p>
            <a:fld id="{DA00DAF3-9E71-4F2F-9145-0BB74A1ADE70}" type="slidenum">
              <a:rPr lang="pt-BR" smtClean="0"/>
              <a:t>‹nº›</a:t>
            </a:fld>
            <a:endParaRPr lang="pt-BR"/>
          </a:p>
        </p:txBody>
      </p:sp>
    </p:spTree>
    <p:extLst>
      <p:ext uri="{BB962C8B-B14F-4D97-AF65-F5344CB8AC3E}">
        <p14:creationId xmlns:p14="http://schemas.microsoft.com/office/powerpoint/2010/main" val="13062375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hyperlink" Target="https://www.linkedin.com/in/guilherme-mancusi-sim%C3%B5es-882873215/" TargetMode="External"/><Relationship Id="rId5" Type="http://schemas.openxmlformats.org/officeDocument/2006/relationships/hyperlink" Target="https://github.com/GuiCrownguard" TargetMode="Externa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83ADD648-1E5B-2EEA-2FD2-475208D52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601200" cy="12801600"/>
          </a:xfrm>
          <a:prstGeom prst="rect">
            <a:avLst/>
          </a:prstGeom>
        </p:spPr>
      </p:pic>
      <p:pic>
        <p:nvPicPr>
          <p:cNvPr id="7" name="Imagem 6">
            <a:extLst>
              <a:ext uri="{FF2B5EF4-FFF2-40B4-BE49-F238E27FC236}">
                <a16:creationId xmlns:a16="http://schemas.microsoft.com/office/drawing/2014/main" id="{75AD427C-F14A-1CAC-33D2-F79565837382}"/>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rot="16200000">
            <a:off x="-1600200" y="1600199"/>
            <a:ext cx="12801600" cy="9601200"/>
          </a:xfrm>
          <a:prstGeom prst="rect">
            <a:avLst/>
          </a:prstGeom>
        </p:spPr>
      </p:pic>
      <p:pic>
        <p:nvPicPr>
          <p:cNvPr id="9" name="Imagem 8">
            <a:extLst>
              <a:ext uri="{FF2B5EF4-FFF2-40B4-BE49-F238E27FC236}">
                <a16:creationId xmlns:a16="http://schemas.microsoft.com/office/drawing/2014/main" id="{0929E3E8-E069-0098-54F7-A15D1531FA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507" y="4339032"/>
            <a:ext cx="5112182" cy="4375808"/>
          </a:xfrm>
          <a:prstGeom prst="rect">
            <a:avLst/>
          </a:prstGeom>
        </p:spPr>
      </p:pic>
      <p:sp>
        <p:nvSpPr>
          <p:cNvPr id="10" name="CaixaDeTexto 9">
            <a:extLst>
              <a:ext uri="{FF2B5EF4-FFF2-40B4-BE49-F238E27FC236}">
                <a16:creationId xmlns:a16="http://schemas.microsoft.com/office/drawing/2014/main" id="{7F713222-293D-C0A7-D637-502E54A36D91}"/>
              </a:ext>
            </a:extLst>
          </p:cNvPr>
          <p:cNvSpPr txBox="1"/>
          <p:nvPr/>
        </p:nvSpPr>
        <p:spPr>
          <a:xfrm>
            <a:off x="399623" y="352129"/>
            <a:ext cx="8801100" cy="2585323"/>
          </a:xfrm>
          <a:prstGeom prst="rect">
            <a:avLst/>
          </a:prstGeom>
          <a:noFill/>
        </p:spPr>
        <p:txBody>
          <a:bodyPr wrap="square" rtlCol="0">
            <a:spAutoFit/>
          </a:bodyPr>
          <a:lstStyle/>
          <a:p>
            <a:pPr algn="ctr"/>
            <a:r>
              <a:rPr lang="pt-BR" sz="5400" dirty="0">
                <a:ln>
                  <a:solidFill>
                    <a:schemeClr val="tx2">
                      <a:lumMod val="50000"/>
                      <a:lumOff val="50000"/>
                    </a:schemeClr>
                  </a:solidFill>
                </a:ln>
                <a:solidFill>
                  <a:schemeClr val="bg1"/>
                </a:solidFill>
                <a:latin typeface="Inlanders" panose="02000800000000000000" pitchFamily="2" charset="0"/>
              </a:rPr>
              <a:t>Desvendando os Segredos dos Mainframes,</a:t>
            </a:r>
          </a:p>
        </p:txBody>
      </p:sp>
      <p:sp>
        <p:nvSpPr>
          <p:cNvPr id="11" name="CaixaDeTexto 10">
            <a:extLst>
              <a:ext uri="{FF2B5EF4-FFF2-40B4-BE49-F238E27FC236}">
                <a16:creationId xmlns:a16="http://schemas.microsoft.com/office/drawing/2014/main" id="{61752542-66B4-48BB-6236-1412DA7EE958}"/>
              </a:ext>
            </a:extLst>
          </p:cNvPr>
          <p:cNvSpPr txBox="1"/>
          <p:nvPr/>
        </p:nvSpPr>
        <p:spPr>
          <a:xfrm>
            <a:off x="1503251" y="5338969"/>
            <a:ext cx="6594693" cy="2800767"/>
          </a:xfrm>
          <a:prstGeom prst="rect">
            <a:avLst/>
          </a:prstGeom>
          <a:noFill/>
        </p:spPr>
        <p:txBody>
          <a:bodyPr wrap="square" rtlCol="0">
            <a:prstTxWarp prst="textCascadeDown">
              <a:avLst/>
            </a:prstTxWarp>
            <a:spAutoFit/>
          </a:bodyPr>
          <a:lstStyle/>
          <a:p>
            <a:pPr algn="ctr"/>
            <a:r>
              <a:rPr lang="pt-BR" sz="4400" b="1" dirty="0">
                <a:ln w="0">
                  <a:solidFill>
                    <a:schemeClr val="accent1">
                      <a:lumMod val="60000"/>
                      <a:lumOff val="40000"/>
                    </a:schemeClr>
                  </a:solidFill>
                </a:ln>
                <a:solidFill>
                  <a:schemeClr val="bg1"/>
                </a:solidFill>
                <a:effectLst>
                  <a:outerShdw blurRad="50800" dist="38100" dir="18900000" algn="bl" rotWithShape="0">
                    <a:prstClr val="black">
                      <a:alpha val="40000"/>
                    </a:prstClr>
                  </a:outerShdw>
                </a:effectLst>
                <a:latin typeface="Bookman Old Style" panose="02050604050505020204" pitchFamily="18" charset="0"/>
              </a:rPr>
              <a:t>A Tecnologia Clássica que Impulsiona o Futuro da</a:t>
            </a:r>
            <a:r>
              <a:rPr lang="pt-BR" sz="4400" b="1" dirty="0">
                <a:ln w="0">
                  <a:solidFill>
                    <a:schemeClr val="accent1">
                      <a:lumMod val="60000"/>
                      <a:lumOff val="40000"/>
                    </a:schemeClr>
                  </a:solidFill>
                </a:ln>
                <a:solidFill>
                  <a:schemeClr val="bg1"/>
                </a:solidFill>
                <a:effectLst>
                  <a:outerShdw blurRad="50800" dist="38100" dir="18900000" algn="bl" rotWithShape="0">
                    <a:prstClr val="black">
                      <a:alpha val="40000"/>
                    </a:prstClr>
                  </a:outerShdw>
                  <a:reflection blurRad="6350" stA="55000" endA="300" endPos="45500" dir="5400000" sy="-100000" algn="bl" rotWithShape="0"/>
                </a:effectLst>
                <a:latin typeface="Bookman Old Style" panose="02050604050505020204" pitchFamily="18" charset="0"/>
              </a:rPr>
              <a:t> </a:t>
            </a:r>
            <a:r>
              <a:rPr lang="pt-BR" sz="4400" b="1" dirty="0">
                <a:ln w="0">
                  <a:solidFill>
                    <a:schemeClr val="accent1">
                      <a:lumMod val="60000"/>
                      <a:lumOff val="40000"/>
                    </a:schemeClr>
                  </a:solidFill>
                </a:ln>
                <a:solidFill>
                  <a:schemeClr val="bg1"/>
                </a:solidFill>
                <a:effectLst>
                  <a:outerShdw blurRad="50800" dist="38100" dir="18900000" algn="bl" rotWithShape="0">
                    <a:prstClr val="black">
                      <a:alpha val="40000"/>
                    </a:prstClr>
                  </a:outerShdw>
                </a:effectLst>
                <a:latin typeface="Bookman Old Style" panose="02050604050505020204" pitchFamily="18" charset="0"/>
              </a:rPr>
              <a:t>Programação</a:t>
            </a:r>
          </a:p>
        </p:txBody>
      </p:sp>
      <p:sp>
        <p:nvSpPr>
          <p:cNvPr id="12" name="CaixaDeTexto 11">
            <a:extLst>
              <a:ext uri="{FF2B5EF4-FFF2-40B4-BE49-F238E27FC236}">
                <a16:creationId xmlns:a16="http://schemas.microsoft.com/office/drawing/2014/main" id="{A81D7D55-2C0C-CB21-9423-233D49667FC9}"/>
              </a:ext>
            </a:extLst>
          </p:cNvPr>
          <p:cNvSpPr txBox="1"/>
          <p:nvPr/>
        </p:nvSpPr>
        <p:spPr>
          <a:xfrm>
            <a:off x="5608506" y="11966227"/>
            <a:ext cx="3771662" cy="461665"/>
          </a:xfrm>
          <a:prstGeom prst="rect">
            <a:avLst/>
          </a:prstGeom>
          <a:noFill/>
        </p:spPr>
        <p:txBody>
          <a:bodyPr wrap="square" rtlCol="0">
            <a:spAutoFit/>
          </a:bodyPr>
          <a:lstStyle/>
          <a:p>
            <a:pPr algn="ctr"/>
            <a:r>
              <a:rPr lang="pt-BR" sz="2400" b="1" i="1" dirty="0">
                <a:solidFill>
                  <a:schemeClr val="bg1"/>
                </a:solidFill>
                <a:effectLst>
                  <a:glow rad="139700">
                    <a:schemeClr val="accent4">
                      <a:satMod val="175000"/>
                      <a:alpha val="40000"/>
                    </a:schemeClr>
                  </a:glow>
                </a:effectLst>
                <a:latin typeface="Arial" panose="020B0604020202020204" pitchFamily="34" charset="0"/>
                <a:cs typeface="Arial" panose="020B0604020202020204" pitchFamily="34" charset="0"/>
              </a:rPr>
              <a:t>Guilherme M. Simões</a:t>
            </a:r>
          </a:p>
        </p:txBody>
      </p:sp>
      <p:sp>
        <p:nvSpPr>
          <p:cNvPr id="30" name="Retângulo 29">
            <a:extLst>
              <a:ext uri="{FF2B5EF4-FFF2-40B4-BE49-F238E27FC236}">
                <a16:creationId xmlns:a16="http://schemas.microsoft.com/office/drawing/2014/main" id="{24199C97-FF59-F129-0A63-A0FBE4C2BDDB}"/>
              </a:ext>
            </a:extLst>
          </p:cNvPr>
          <p:cNvSpPr>
            <a:spLocks noChangeAspect="1"/>
          </p:cNvSpPr>
          <p:nvPr/>
        </p:nvSpPr>
        <p:spPr>
          <a:xfrm>
            <a:off x="400050" y="285750"/>
            <a:ext cx="8801100" cy="122301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pt-BR"/>
          </a:p>
        </p:txBody>
      </p:sp>
      <p:sp>
        <p:nvSpPr>
          <p:cNvPr id="141" name="Retângulo 140">
            <a:extLst>
              <a:ext uri="{FF2B5EF4-FFF2-40B4-BE49-F238E27FC236}">
                <a16:creationId xmlns:a16="http://schemas.microsoft.com/office/drawing/2014/main" id="{DE77020D-4693-4906-9F82-5EA73F2BB063}"/>
              </a:ext>
            </a:extLst>
          </p:cNvPr>
          <p:cNvSpPr/>
          <p:nvPr/>
        </p:nvSpPr>
        <p:spPr>
          <a:xfrm>
            <a:off x="-1" y="-2"/>
            <a:ext cx="400046" cy="1280160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Retângulo 141">
            <a:extLst>
              <a:ext uri="{FF2B5EF4-FFF2-40B4-BE49-F238E27FC236}">
                <a16:creationId xmlns:a16="http://schemas.microsoft.com/office/drawing/2014/main" id="{A98602FF-24B4-6175-99A0-BE768CFD989B}"/>
              </a:ext>
            </a:extLst>
          </p:cNvPr>
          <p:cNvSpPr/>
          <p:nvPr/>
        </p:nvSpPr>
        <p:spPr>
          <a:xfrm>
            <a:off x="9201155" y="-3"/>
            <a:ext cx="400046" cy="1280160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Retângulo 142">
            <a:extLst>
              <a:ext uri="{FF2B5EF4-FFF2-40B4-BE49-F238E27FC236}">
                <a16:creationId xmlns:a16="http://schemas.microsoft.com/office/drawing/2014/main" id="{B8BC1E40-90F6-0174-21BE-92FCBF6251F5}"/>
              </a:ext>
            </a:extLst>
          </p:cNvPr>
          <p:cNvSpPr/>
          <p:nvPr/>
        </p:nvSpPr>
        <p:spPr>
          <a:xfrm rot="5400000">
            <a:off x="4616208" y="7833264"/>
            <a:ext cx="368784" cy="9601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Retângulo 143">
            <a:extLst>
              <a:ext uri="{FF2B5EF4-FFF2-40B4-BE49-F238E27FC236}">
                <a16:creationId xmlns:a16="http://schemas.microsoft.com/office/drawing/2014/main" id="{90BAF46C-6B1A-403B-8318-9334BAEF4C69}"/>
              </a:ext>
            </a:extLst>
          </p:cNvPr>
          <p:cNvSpPr/>
          <p:nvPr/>
        </p:nvSpPr>
        <p:spPr>
          <a:xfrm rot="5400000">
            <a:off x="4616205" y="-4628736"/>
            <a:ext cx="368784" cy="9601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CaixaDeTexto 145">
            <a:extLst>
              <a:ext uri="{FF2B5EF4-FFF2-40B4-BE49-F238E27FC236}">
                <a16:creationId xmlns:a16="http://schemas.microsoft.com/office/drawing/2014/main" id="{7B3205DF-3824-66C3-AC2E-278D911D6702}"/>
              </a:ext>
            </a:extLst>
          </p:cNvPr>
          <p:cNvSpPr txBox="1"/>
          <p:nvPr/>
        </p:nvSpPr>
        <p:spPr>
          <a:xfrm>
            <a:off x="221032" y="11531206"/>
            <a:ext cx="1210676" cy="1102658"/>
          </a:xfrm>
          <a:prstGeom prst="rect">
            <a:avLst/>
          </a:prstGeom>
          <a:noFill/>
        </p:spPr>
        <p:txBody>
          <a:bodyPr wrap="none" rtlCol="0">
            <a:prstTxWarp prst="textCirclePour">
              <a:avLst/>
            </a:prstTxWarp>
            <a:spAutoFit/>
          </a:bodyPr>
          <a:lstStyle/>
          <a:p>
            <a:r>
              <a:rPr lang="pt-BR" sz="2000" dirty="0">
                <a:solidFill>
                  <a:schemeClr val="bg1"/>
                </a:solidFill>
                <a:latin typeface="Arial" panose="020B0604020202020204" pitchFamily="34" charset="0"/>
                <a:cs typeface="Arial" panose="020B0604020202020204" pitchFamily="34" charset="0"/>
              </a:rPr>
              <a:t>MADE IN BRAZIL</a:t>
            </a:r>
          </a:p>
        </p:txBody>
      </p:sp>
    </p:spTree>
    <p:extLst>
      <p:ext uri="{BB962C8B-B14F-4D97-AF65-F5344CB8AC3E}">
        <p14:creationId xmlns:p14="http://schemas.microsoft.com/office/powerpoint/2010/main" val="1069710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E2B8640-50A5-8AE0-DD0E-539AAF1A83C2}"/>
              </a:ext>
            </a:extLst>
          </p:cNvPr>
          <p:cNvSpPr/>
          <p:nvPr/>
        </p:nvSpPr>
        <p:spPr>
          <a:xfrm>
            <a:off x="-1" y="-2"/>
            <a:ext cx="400046" cy="12801602"/>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rgbClr val="001175"/>
              </a:solidFill>
            </a:endParaRPr>
          </a:p>
        </p:txBody>
      </p:sp>
      <p:sp>
        <p:nvSpPr>
          <p:cNvPr id="3" name="CaixaDeTexto 2">
            <a:extLst>
              <a:ext uri="{FF2B5EF4-FFF2-40B4-BE49-F238E27FC236}">
                <a16:creationId xmlns:a16="http://schemas.microsoft.com/office/drawing/2014/main" id="{E6FDDDFE-61D9-9B49-9D2C-9441C6C1B825}"/>
              </a:ext>
            </a:extLst>
          </p:cNvPr>
          <p:cNvSpPr txBox="1"/>
          <p:nvPr/>
        </p:nvSpPr>
        <p:spPr>
          <a:xfrm>
            <a:off x="552128" y="294938"/>
            <a:ext cx="10729192" cy="707886"/>
          </a:xfrm>
          <a:prstGeom prst="rect">
            <a:avLst/>
          </a:prstGeom>
          <a:noFill/>
        </p:spPr>
        <p:txBody>
          <a:bodyPr wrap="square" rtlCol="0">
            <a:spAutoFit/>
          </a:bodyPr>
          <a:lstStyle/>
          <a:p>
            <a:pPr algn="just"/>
            <a:r>
              <a:rPr lang="pt-BR" sz="4000" dirty="0">
                <a:latin typeface="Times New Roman" panose="02020603050405020304" pitchFamily="18" charset="0"/>
                <a:cs typeface="Times New Roman" panose="02020603050405020304" pitchFamily="18" charset="0"/>
              </a:rPr>
              <a:t>A Magia do Mainframe no Cotidiano</a:t>
            </a:r>
            <a:endParaRPr lang="pt-BR" sz="3200" dirty="0">
              <a:latin typeface="Times New Roman" panose="02020603050405020304" pitchFamily="18" charset="0"/>
              <a:cs typeface="Times New Roman" panose="02020603050405020304" pitchFamily="18" charset="0"/>
            </a:endParaRPr>
          </a:p>
        </p:txBody>
      </p:sp>
      <p:sp>
        <p:nvSpPr>
          <p:cNvPr id="4" name="CaixaDeTexto 3">
            <a:extLst>
              <a:ext uri="{FF2B5EF4-FFF2-40B4-BE49-F238E27FC236}">
                <a16:creationId xmlns:a16="http://schemas.microsoft.com/office/drawing/2014/main" id="{70D5A83B-C83C-7D80-3EDB-70DC55D6C6FE}"/>
              </a:ext>
            </a:extLst>
          </p:cNvPr>
          <p:cNvSpPr txBox="1"/>
          <p:nvPr/>
        </p:nvSpPr>
        <p:spPr>
          <a:xfrm>
            <a:off x="552128" y="1002824"/>
            <a:ext cx="7560840" cy="584775"/>
          </a:xfrm>
          <a:prstGeom prst="rect">
            <a:avLst/>
          </a:prstGeom>
          <a:noFill/>
        </p:spPr>
        <p:txBody>
          <a:bodyPr wrap="square" rtlCol="0">
            <a:spAutoFit/>
          </a:bodyPr>
          <a:lstStyle/>
          <a:p>
            <a:pPr algn="just"/>
            <a:r>
              <a:rPr lang="pt-BR" sz="3200" dirty="0">
                <a:latin typeface="Bookman Old Style" panose="02050604050505020204" pitchFamily="18" charset="0"/>
                <a:cs typeface="Times New Roman" panose="02020603050405020304" pitchFamily="18" charset="0"/>
              </a:rPr>
              <a:t>Processamento em Larga Escala</a:t>
            </a:r>
          </a:p>
        </p:txBody>
      </p:sp>
      <p:sp>
        <p:nvSpPr>
          <p:cNvPr id="6" name="CaixaDeTexto 5">
            <a:extLst>
              <a:ext uri="{FF2B5EF4-FFF2-40B4-BE49-F238E27FC236}">
                <a16:creationId xmlns:a16="http://schemas.microsoft.com/office/drawing/2014/main" id="{CA2DCF7A-0A7B-1204-37FA-73D8BC62EE7D}"/>
              </a:ext>
            </a:extLst>
          </p:cNvPr>
          <p:cNvSpPr txBox="1"/>
          <p:nvPr/>
        </p:nvSpPr>
        <p:spPr>
          <a:xfrm>
            <a:off x="539602" y="1864296"/>
            <a:ext cx="8437462" cy="2308324"/>
          </a:xfrm>
          <a:prstGeom prst="rect">
            <a:avLst/>
          </a:prstGeom>
          <a:noFill/>
        </p:spPr>
        <p:txBody>
          <a:bodyPr wrap="square" rtlCol="0">
            <a:spAutoFit/>
          </a:bodyPr>
          <a:lstStyle/>
          <a:p>
            <a:pPr algn="just"/>
            <a:r>
              <a:rPr lang="pt-BR" sz="2400" dirty="0"/>
              <a:t>	A capacidade dos mainframes de processar milhões de transações por segundo é essencial para grandes empresas. Imagine uma Black Friday, quando milhares de pessoas fazem compras ao mesmo tempo. Os mainframes lidam com essa demanda intensa sem problemas, garantindo que as transações sejam concluídas sem atrasos.</a:t>
            </a:r>
            <a:endParaRPr lang="pt-BR" dirty="0"/>
          </a:p>
        </p:txBody>
      </p:sp>
      <p:sp>
        <p:nvSpPr>
          <p:cNvPr id="10" name="CaixaDeTexto 9">
            <a:extLst>
              <a:ext uri="{FF2B5EF4-FFF2-40B4-BE49-F238E27FC236}">
                <a16:creationId xmlns:a16="http://schemas.microsoft.com/office/drawing/2014/main" id="{06BA725D-4047-9980-D2C4-E0CCACA8934B}"/>
              </a:ext>
            </a:extLst>
          </p:cNvPr>
          <p:cNvSpPr txBox="1"/>
          <p:nvPr/>
        </p:nvSpPr>
        <p:spPr>
          <a:xfrm>
            <a:off x="552128" y="10768027"/>
            <a:ext cx="5544616" cy="584775"/>
          </a:xfrm>
          <a:prstGeom prst="rect">
            <a:avLst/>
          </a:prstGeom>
          <a:noFill/>
        </p:spPr>
        <p:txBody>
          <a:bodyPr wrap="square" rtlCol="0">
            <a:spAutoFit/>
          </a:bodyPr>
          <a:lstStyle/>
          <a:p>
            <a:pPr algn="just"/>
            <a:r>
              <a:rPr lang="pt-BR" sz="1600" dirty="0"/>
              <a:t>- Demonstrações de transações de dados que ocorrem a todo momento;</a:t>
            </a:r>
          </a:p>
        </p:txBody>
      </p:sp>
      <p:pic>
        <p:nvPicPr>
          <p:cNvPr id="4100" name="Picture 4" descr="Processamento de dados: obtenha eficiência com Machine Learning">
            <a:extLst>
              <a:ext uri="{FF2B5EF4-FFF2-40B4-BE49-F238E27FC236}">
                <a16:creationId xmlns:a16="http://schemas.microsoft.com/office/drawing/2014/main" id="{2EE2DB59-D636-6EEE-7AF5-AAE7A20ED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160" y="4515371"/>
            <a:ext cx="5256584" cy="350438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4102" name="Picture 6" descr="DOC e TEC deixarão de acontecer até 2024; Pix lidera entre as transações  bancárias - OitoMeia">
            <a:extLst>
              <a:ext uri="{FF2B5EF4-FFF2-40B4-BE49-F238E27FC236}">
                <a16:creationId xmlns:a16="http://schemas.microsoft.com/office/drawing/2014/main" id="{7E4FCEF1-182E-4BD9-11B5-C497EE962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367" y="6823694"/>
            <a:ext cx="5434983" cy="3057178"/>
          </a:xfrm>
          <a:prstGeom prst="rect">
            <a:avLst/>
          </a:prstGeom>
          <a:ln>
            <a:noFill/>
          </a:ln>
          <a:effectLst>
            <a:reflection blurRad="12700" stA="30000" endPos="30000" dist="5000" dir="5400000" sy="-100000" algn="bl" rotWithShape="0"/>
          </a:effectLst>
          <a:scene3d>
            <a:camera prst="isometricOffAxis2Left"/>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4104" name="Picture 8" descr="Processamento de dados - ícones de seo e web grátis">
            <a:extLst>
              <a:ext uri="{FF2B5EF4-FFF2-40B4-BE49-F238E27FC236}">
                <a16:creationId xmlns:a16="http://schemas.microsoft.com/office/drawing/2014/main" id="{DD9BF63F-2FD9-681A-02A9-1541BE5932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724" y="11060414"/>
            <a:ext cx="1574304" cy="1574304"/>
          </a:xfrm>
          <a:prstGeom prst="rect">
            <a:avLst/>
          </a:prstGeom>
          <a:noFill/>
          <a:extLst>
            <a:ext uri="{909E8E84-426E-40DD-AFC4-6F175D3DCCD1}">
              <a14:hiddenFill xmlns:a14="http://schemas.microsoft.com/office/drawing/2010/main">
                <a:solidFill>
                  <a:srgbClr val="FFFFFF"/>
                </a:solidFill>
              </a14:hiddenFill>
            </a:ext>
          </a:extLst>
        </p:spPr>
      </p:pic>
      <p:sp>
        <p:nvSpPr>
          <p:cNvPr id="12" name="Espaço Reservado para Número de Slide 14">
            <a:extLst>
              <a:ext uri="{FF2B5EF4-FFF2-40B4-BE49-F238E27FC236}">
                <a16:creationId xmlns:a16="http://schemas.microsoft.com/office/drawing/2014/main" id="{E00092FC-7682-13E9-611F-5880127C662B}"/>
              </a:ext>
            </a:extLst>
          </p:cNvPr>
          <p:cNvSpPr>
            <a:spLocks noGrp="1"/>
          </p:cNvSpPr>
          <p:nvPr>
            <p:ph type="sldNum" sz="quarter" idx="12"/>
          </p:nvPr>
        </p:nvSpPr>
        <p:spPr>
          <a:xfrm>
            <a:off x="7088414" y="11955438"/>
            <a:ext cx="2160270" cy="681567"/>
          </a:xfrm>
        </p:spPr>
        <p:txBody>
          <a:bodyPr/>
          <a:lstStyle/>
          <a:p>
            <a:fld id="{DA00DAF3-9E71-4F2F-9145-0BB74A1ADE70}" type="slidenum">
              <a:rPr lang="pt-BR" sz="1600" b="1" smtClean="0">
                <a:solidFill>
                  <a:schemeClr val="tx1"/>
                </a:solidFill>
                <a:latin typeface="Arial" panose="020B0604020202020204" pitchFamily="34" charset="0"/>
                <a:cs typeface="Arial" panose="020B0604020202020204" pitchFamily="34" charset="0"/>
              </a:rPr>
              <a:t>10</a:t>
            </a:fld>
            <a:endParaRPr lang="pt-BR" sz="16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3000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C0E80EA7-2B72-CF42-0859-FD14D638376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9601200" cy="12801600"/>
          </a:xfrm>
          <a:prstGeom prst="rect">
            <a:avLst/>
          </a:prstGeom>
        </p:spPr>
      </p:pic>
      <p:sp>
        <p:nvSpPr>
          <p:cNvPr id="6" name="CaixaDeTexto 5">
            <a:extLst>
              <a:ext uri="{FF2B5EF4-FFF2-40B4-BE49-F238E27FC236}">
                <a16:creationId xmlns:a16="http://schemas.microsoft.com/office/drawing/2014/main" id="{04567AB4-A9FB-F733-85AF-E08E4520A922}"/>
              </a:ext>
            </a:extLst>
          </p:cNvPr>
          <p:cNvSpPr txBox="1"/>
          <p:nvPr/>
        </p:nvSpPr>
        <p:spPr>
          <a:xfrm>
            <a:off x="868524" y="4377951"/>
            <a:ext cx="7848872" cy="4043774"/>
          </a:xfrm>
          <a:prstGeom prst="rect">
            <a:avLst/>
          </a:prstGeom>
          <a:noFill/>
        </p:spPr>
        <p:txBody>
          <a:bodyPr wrap="square" rtlCol="0">
            <a:prstTxWarp prst="textInflate">
              <a:avLst>
                <a:gd name="adj" fmla="val 8700"/>
              </a:avLst>
            </a:prstTxWarp>
            <a:spAutoFit/>
          </a:bodyPr>
          <a:lstStyle/>
          <a:p>
            <a:r>
              <a:rPr lang="pt-BR" sz="9600" b="1" dirty="0">
                <a:effectLst>
                  <a:innerShdw blurRad="63500" dist="50800" dir="13500000">
                    <a:schemeClr val="bg1">
                      <a:alpha val="45000"/>
                    </a:schemeClr>
                  </a:innerShdw>
                </a:effectLst>
                <a:latin typeface="Arial" panose="020B0604020202020204" pitchFamily="34" charset="0"/>
                <a:cs typeface="Arial" panose="020B0604020202020204" pitchFamily="34" charset="0"/>
              </a:rPr>
              <a:t>04, </a:t>
            </a:r>
          </a:p>
          <a:p>
            <a:r>
              <a:rPr lang="pt-BR" sz="9600" b="1" dirty="0">
                <a:effectLst>
                  <a:innerShdw blurRad="63500" dist="50800" dir="13500000">
                    <a:schemeClr val="bg1">
                      <a:alpha val="45000"/>
                    </a:schemeClr>
                  </a:innerShdw>
                </a:effectLst>
                <a:latin typeface="Arial" panose="020B0604020202020204" pitchFamily="34" charset="0"/>
                <a:cs typeface="Arial" panose="020B0604020202020204" pitchFamily="34" charset="0"/>
              </a:rPr>
              <a:t>Por Que Aprender Sobre Mainframes?</a:t>
            </a:r>
          </a:p>
        </p:txBody>
      </p:sp>
      <p:sp>
        <p:nvSpPr>
          <p:cNvPr id="7" name="Retângulo 6">
            <a:extLst>
              <a:ext uri="{FF2B5EF4-FFF2-40B4-BE49-F238E27FC236}">
                <a16:creationId xmlns:a16="http://schemas.microsoft.com/office/drawing/2014/main" id="{FBDDF841-F56B-643A-AB31-56636AA0B7B6}"/>
              </a:ext>
            </a:extLst>
          </p:cNvPr>
          <p:cNvSpPr/>
          <p:nvPr/>
        </p:nvSpPr>
        <p:spPr>
          <a:xfrm>
            <a:off x="-1" y="-2"/>
            <a:ext cx="400046" cy="12801602"/>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8" name="Retângulo 7">
            <a:extLst>
              <a:ext uri="{FF2B5EF4-FFF2-40B4-BE49-F238E27FC236}">
                <a16:creationId xmlns:a16="http://schemas.microsoft.com/office/drawing/2014/main" id="{E4F921C5-612E-BC38-5485-1D3178C39DB8}"/>
              </a:ext>
            </a:extLst>
          </p:cNvPr>
          <p:cNvSpPr/>
          <p:nvPr/>
        </p:nvSpPr>
        <p:spPr>
          <a:xfrm>
            <a:off x="9201155" y="-3"/>
            <a:ext cx="400046" cy="12801602"/>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9" name="Retângulo 8">
            <a:extLst>
              <a:ext uri="{FF2B5EF4-FFF2-40B4-BE49-F238E27FC236}">
                <a16:creationId xmlns:a16="http://schemas.microsoft.com/office/drawing/2014/main" id="{7068D9AC-34CF-0A19-3668-4D4026DBDC6B}"/>
              </a:ext>
            </a:extLst>
          </p:cNvPr>
          <p:cNvSpPr/>
          <p:nvPr/>
        </p:nvSpPr>
        <p:spPr>
          <a:xfrm rot="5400000">
            <a:off x="4616208" y="7833264"/>
            <a:ext cx="368784" cy="9601200"/>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10" name="Retângulo 9">
            <a:extLst>
              <a:ext uri="{FF2B5EF4-FFF2-40B4-BE49-F238E27FC236}">
                <a16:creationId xmlns:a16="http://schemas.microsoft.com/office/drawing/2014/main" id="{56E3A31D-152D-338A-DF4D-593CE9FA8246}"/>
              </a:ext>
            </a:extLst>
          </p:cNvPr>
          <p:cNvSpPr/>
          <p:nvPr/>
        </p:nvSpPr>
        <p:spPr>
          <a:xfrm rot="5400000">
            <a:off x="4616205" y="-4628736"/>
            <a:ext cx="368784" cy="9601200"/>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12" name="Espaço Reservado para Número de Slide 14">
            <a:extLst>
              <a:ext uri="{FF2B5EF4-FFF2-40B4-BE49-F238E27FC236}">
                <a16:creationId xmlns:a16="http://schemas.microsoft.com/office/drawing/2014/main" id="{619C015E-3F78-29FC-767A-8CE2A750C0C6}"/>
              </a:ext>
            </a:extLst>
          </p:cNvPr>
          <p:cNvSpPr>
            <a:spLocks noGrp="1"/>
          </p:cNvSpPr>
          <p:nvPr>
            <p:ph type="sldNum" sz="quarter" idx="12"/>
          </p:nvPr>
        </p:nvSpPr>
        <p:spPr>
          <a:xfrm>
            <a:off x="7088414" y="11955438"/>
            <a:ext cx="2160270" cy="681567"/>
          </a:xfrm>
        </p:spPr>
        <p:txBody>
          <a:bodyPr/>
          <a:lstStyle/>
          <a:p>
            <a:fld id="{DA00DAF3-9E71-4F2F-9145-0BB74A1ADE70}" type="slidenum">
              <a:rPr lang="pt-BR" sz="1600" b="1" smtClean="0">
                <a:solidFill>
                  <a:schemeClr val="tx1"/>
                </a:solidFill>
                <a:latin typeface="Arial" panose="020B0604020202020204" pitchFamily="34" charset="0"/>
                <a:cs typeface="Arial" panose="020B0604020202020204" pitchFamily="34" charset="0"/>
              </a:rPr>
              <a:t>11</a:t>
            </a:fld>
            <a:endParaRPr lang="pt-BR" sz="16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7775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E2B8640-50A5-8AE0-DD0E-539AAF1A83C2}"/>
              </a:ext>
            </a:extLst>
          </p:cNvPr>
          <p:cNvSpPr/>
          <p:nvPr/>
        </p:nvSpPr>
        <p:spPr>
          <a:xfrm>
            <a:off x="-1" y="-2"/>
            <a:ext cx="400046" cy="12801602"/>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rgbClr val="001175"/>
              </a:solidFill>
            </a:endParaRPr>
          </a:p>
        </p:txBody>
      </p:sp>
      <p:sp>
        <p:nvSpPr>
          <p:cNvPr id="3" name="CaixaDeTexto 2">
            <a:extLst>
              <a:ext uri="{FF2B5EF4-FFF2-40B4-BE49-F238E27FC236}">
                <a16:creationId xmlns:a16="http://schemas.microsoft.com/office/drawing/2014/main" id="{E6FDDDFE-61D9-9B49-9D2C-9441C6C1B825}"/>
              </a:ext>
            </a:extLst>
          </p:cNvPr>
          <p:cNvSpPr txBox="1"/>
          <p:nvPr/>
        </p:nvSpPr>
        <p:spPr>
          <a:xfrm>
            <a:off x="552128" y="294938"/>
            <a:ext cx="10729192" cy="707886"/>
          </a:xfrm>
          <a:prstGeom prst="rect">
            <a:avLst/>
          </a:prstGeom>
          <a:noFill/>
        </p:spPr>
        <p:txBody>
          <a:bodyPr wrap="square" rtlCol="0">
            <a:spAutoFit/>
          </a:bodyPr>
          <a:lstStyle/>
          <a:p>
            <a:pPr algn="just"/>
            <a:r>
              <a:rPr lang="pt-BR" sz="4000" dirty="0">
                <a:latin typeface="Times New Roman" panose="02020603050405020304" pitchFamily="18" charset="0"/>
                <a:cs typeface="Times New Roman" panose="02020603050405020304" pitchFamily="18" charset="0"/>
              </a:rPr>
              <a:t>Por Que Aprender Sobre Mainframes?</a:t>
            </a:r>
            <a:endParaRPr lang="pt-BR" sz="3200" dirty="0">
              <a:latin typeface="Times New Roman" panose="02020603050405020304" pitchFamily="18" charset="0"/>
              <a:cs typeface="Times New Roman" panose="02020603050405020304" pitchFamily="18" charset="0"/>
            </a:endParaRPr>
          </a:p>
        </p:txBody>
      </p:sp>
      <p:sp>
        <p:nvSpPr>
          <p:cNvPr id="4" name="CaixaDeTexto 3">
            <a:extLst>
              <a:ext uri="{FF2B5EF4-FFF2-40B4-BE49-F238E27FC236}">
                <a16:creationId xmlns:a16="http://schemas.microsoft.com/office/drawing/2014/main" id="{70D5A83B-C83C-7D80-3EDB-70DC55D6C6FE}"/>
              </a:ext>
            </a:extLst>
          </p:cNvPr>
          <p:cNvSpPr txBox="1"/>
          <p:nvPr/>
        </p:nvSpPr>
        <p:spPr>
          <a:xfrm>
            <a:off x="552128" y="1002824"/>
            <a:ext cx="7560840" cy="584775"/>
          </a:xfrm>
          <a:prstGeom prst="rect">
            <a:avLst/>
          </a:prstGeom>
          <a:noFill/>
        </p:spPr>
        <p:txBody>
          <a:bodyPr wrap="square" rtlCol="0">
            <a:spAutoFit/>
          </a:bodyPr>
          <a:lstStyle/>
          <a:p>
            <a:pPr algn="just"/>
            <a:r>
              <a:rPr lang="pt-BR" sz="3200" dirty="0">
                <a:latin typeface="Bookman Old Style" panose="02050604050505020204" pitchFamily="18" charset="0"/>
                <a:cs typeface="Times New Roman" panose="02020603050405020304" pitchFamily="18" charset="0"/>
              </a:rPr>
              <a:t>Oportunidades de Carreira</a:t>
            </a:r>
          </a:p>
        </p:txBody>
      </p:sp>
      <p:sp>
        <p:nvSpPr>
          <p:cNvPr id="6" name="CaixaDeTexto 5">
            <a:extLst>
              <a:ext uri="{FF2B5EF4-FFF2-40B4-BE49-F238E27FC236}">
                <a16:creationId xmlns:a16="http://schemas.microsoft.com/office/drawing/2014/main" id="{CA2DCF7A-0A7B-1204-37FA-73D8BC62EE7D}"/>
              </a:ext>
            </a:extLst>
          </p:cNvPr>
          <p:cNvSpPr txBox="1"/>
          <p:nvPr/>
        </p:nvSpPr>
        <p:spPr>
          <a:xfrm>
            <a:off x="539602" y="1864296"/>
            <a:ext cx="8437462" cy="1938992"/>
          </a:xfrm>
          <a:prstGeom prst="rect">
            <a:avLst/>
          </a:prstGeom>
          <a:noFill/>
        </p:spPr>
        <p:txBody>
          <a:bodyPr wrap="square" rtlCol="0">
            <a:spAutoFit/>
          </a:bodyPr>
          <a:lstStyle/>
          <a:p>
            <a:pPr algn="just"/>
            <a:r>
              <a:rPr lang="pt-BR" sz="2400" dirty="0"/>
              <a:t>	Com muitos profissionais de mainframe se aposentando, há uma grande demanda por jovens programadores que queiram aprender sobre essas tecnologias. Dominar COBOL, DB2 e JCL pode abrir portas para carreiras estáveis e bem remuneradas.</a:t>
            </a:r>
            <a:endParaRPr lang="pt-BR" dirty="0"/>
          </a:p>
        </p:txBody>
      </p:sp>
      <p:pic>
        <p:nvPicPr>
          <p:cNvPr id="6148" name="Picture 4" descr="Como se destacar no mercado de trabalho? 5 estratégias para seguir">
            <a:extLst>
              <a:ext uri="{FF2B5EF4-FFF2-40B4-BE49-F238E27FC236}">
                <a16:creationId xmlns:a16="http://schemas.microsoft.com/office/drawing/2014/main" id="{BDAFAA45-8846-5241-3F05-AD4319684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048" y="4150616"/>
            <a:ext cx="4891676" cy="345846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6152" name="Picture 8" descr="Setor de TI deve empregar 2 milhões de pessoas nos próximos 10 anos -  Agência de Notícias da Indústria">
            <a:extLst>
              <a:ext uri="{FF2B5EF4-FFF2-40B4-BE49-F238E27FC236}">
                <a16:creationId xmlns:a16="http://schemas.microsoft.com/office/drawing/2014/main" id="{41DC9D82-7C7F-A32E-D756-2F5FEAFDC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8632" y="6995048"/>
            <a:ext cx="3975958" cy="281104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6154" name="Picture 10" descr="Como está o mercado de trabalho da área de Gestão de TI? - Universidade  Tuiuti do Paraná">
            <a:extLst>
              <a:ext uri="{FF2B5EF4-FFF2-40B4-BE49-F238E27FC236}">
                <a16:creationId xmlns:a16="http://schemas.microsoft.com/office/drawing/2014/main" id="{C44AA2BB-E5DE-BEBB-D162-A784C56573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092" y="9425136"/>
            <a:ext cx="4619635" cy="260085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6156" name="Picture 12" descr="Trabalhos - ícones de computador grátis">
            <a:extLst>
              <a:ext uri="{FF2B5EF4-FFF2-40B4-BE49-F238E27FC236}">
                <a16:creationId xmlns:a16="http://schemas.microsoft.com/office/drawing/2014/main" id="{71445A81-54BE-6756-2608-E6B214D575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9751" y="4664760"/>
            <a:ext cx="1656942" cy="1656942"/>
          </a:xfrm>
          <a:prstGeom prst="rect">
            <a:avLst/>
          </a:prstGeom>
          <a:noFill/>
          <a:extLst>
            <a:ext uri="{909E8E84-426E-40DD-AFC4-6F175D3DCCD1}">
              <a14:hiddenFill xmlns:a14="http://schemas.microsoft.com/office/drawing/2010/main">
                <a:solidFill>
                  <a:srgbClr val="FFFFFF"/>
                </a:solidFill>
              </a14:hiddenFill>
            </a:ext>
          </a:extLst>
        </p:spPr>
      </p:pic>
      <p:sp>
        <p:nvSpPr>
          <p:cNvPr id="11" name="Espaço Reservado para Número de Slide 14">
            <a:extLst>
              <a:ext uri="{FF2B5EF4-FFF2-40B4-BE49-F238E27FC236}">
                <a16:creationId xmlns:a16="http://schemas.microsoft.com/office/drawing/2014/main" id="{B7A6467B-0FAC-158A-9BC4-ACB7807DF541}"/>
              </a:ext>
            </a:extLst>
          </p:cNvPr>
          <p:cNvSpPr>
            <a:spLocks noGrp="1"/>
          </p:cNvSpPr>
          <p:nvPr>
            <p:ph type="sldNum" sz="quarter" idx="12"/>
          </p:nvPr>
        </p:nvSpPr>
        <p:spPr>
          <a:xfrm>
            <a:off x="7088414" y="11955438"/>
            <a:ext cx="2160270" cy="681567"/>
          </a:xfrm>
        </p:spPr>
        <p:txBody>
          <a:bodyPr/>
          <a:lstStyle/>
          <a:p>
            <a:fld id="{DA00DAF3-9E71-4F2F-9145-0BB74A1ADE70}" type="slidenum">
              <a:rPr lang="pt-BR" sz="1600" b="1" smtClean="0">
                <a:solidFill>
                  <a:schemeClr val="tx1"/>
                </a:solidFill>
                <a:latin typeface="Arial" panose="020B0604020202020204" pitchFamily="34" charset="0"/>
                <a:cs typeface="Arial" panose="020B0604020202020204" pitchFamily="34" charset="0"/>
              </a:rPr>
              <a:t>12</a:t>
            </a:fld>
            <a:endParaRPr lang="pt-BR" sz="16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601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E2B8640-50A5-8AE0-DD0E-539AAF1A83C2}"/>
              </a:ext>
            </a:extLst>
          </p:cNvPr>
          <p:cNvSpPr/>
          <p:nvPr/>
        </p:nvSpPr>
        <p:spPr>
          <a:xfrm>
            <a:off x="-1" y="-2"/>
            <a:ext cx="400046" cy="12801602"/>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rgbClr val="001175"/>
              </a:solidFill>
            </a:endParaRPr>
          </a:p>
        </p:txBody>
      </p:sp>
      <p:sp>
        <p:nvSpPr>
          <p:cNvPr id="3" name="CaixaDeTexto 2">
            <a:extLst>
              <a:ext uri="{FF2B5EF4-FFF2-40B4-BE49-F238E27FC236}">
                <a16:creationId xmlns:a16="http://schemas.microsoft.com/office/drawing/2014/main" id="{E6FDDDFE-61D9-9B49-9D2C-9441C6C1B825}"/>
              </a:ext>
            </a:extLst>
          </p:cNvPr>
          <p:cNvSpPr txBox="1"/>
          <p:nvPr/>
        </p:nvSpPr>
        <p:spPr>
          <a:xfrm>
            <a:off x="552128" y="294938"/>
            <a:ext cx="10729192" cy="707886"/>
          </a:xfrm>
          <a:prstGeom prst="rect">
            <a:avLst/>
          </a:prstGeom>
          <a:noFill/>
        </p:spPr>
        <p:txBody>
          <a:bodyPr wrap="square" rtlCol="0">
            <a:spAutoFit/>
          </a:bodyPr>
          <a:lstStyle/>
          <a:p>
            <a:pPr algn="just"/>
            <a:r>
              <a:rPr lang="pt-BR" sz="4000" dirty="0">
                <a:latin typeface="Times New Roman" panose="02020603050405020304" pitchFamily="18" charset="0"/>
                <a:cs typeface="Times New Roman" panose="02020603050405020304" pitchFamily="18" charset="0"/>
              </a:rPr>
              <a:t>Por Que Aprender Sobre Mainframes?</a:t>
            </a:r>
            <a:endParaRPr lang="pt-BR" sz="3200" dirty="0">
              <a:latin typeface="Times New Roman" panose="02020603050405020304" pitchFamily="18" charset="0"/>
              <a:cs typeface="Times New Roman" panose="02020603050405020304" pitchFamily="18" charset="0"/>
            </a:endParaRPr>
          </a:p>
        </p:txBody>
      </p:sp>
      <p:sp>
        <p:nvSpPr>
          <p:cNvPr id="4" name="CaixaDeTexto 3">
            <a:extLst>
              <a:ext uri="{FF2B5EF4-FFF2-40B4-BE49-F238E27FC236}">
                <a16:creationId xmlns:a16="http://schemas.microsoft.com/office/drawing/2014/main" id="{70D5A83B-C83C-7D80-3EDB-70DC55D6C6FE}"/>
              </a:ext>
            </a:extLst>
          </p:cNvPr>
          <p:cNvSpPr txBox="1"/>
          <p:nvPr/>
        </p:nvSpPr>
        <p:spPr>
          <a:xfrm>
            <a:off x="552128" y="1002824"/>
            <a:ext cx="7560840" cy="584775"/>
          </a:xfrm>
          <a:prstGeom prst="rect">
            <a:avLst/>
          </a:prstGeom>
          <a:noFill/>
        </p:spPr>
        <p:txBody>
          <a:bodyPr wrap="square" rtlCol="0">
            <a:spAutoFit/>
          </a:bodyPr>
          <a:lstStyle/>
          <a:p>
            <a:pPr algn="just"/>
            <a:r>
              <a:rPr lang="pt-BR" sz="3200" dirty="0">
                <a:latin typeface="Bookman Old Style" panose="02050604050505020204" pitchFamily="18" charset="0"/>
                <a:cs typeface="Times New Roman" panose="02020603050405020304" pitchFamily="18" charset="0"/>
              </a:rPr>
              <a:t>Contribuição para a Sociedade</a:t>
            </a:r>
          </a:p>
        </p:txBody>
      </p:sp>
      <p:sp>
        <p:nvSpPr>
          <p:cNvPr id="6" name="CaixaDeTexto 5">
            <a:extLst>
              <a:ext uri="{FF2B5EF4-FFF2-40B4-BE49-F238E27FC236}">
                <a16:creationId xmlns:a16="http://schemas.microsoft.com/office/drawing/2014/main" id="{CA2DCF7A-0A7B-1204-37FA-73D8BC62EE7D}"/>
              </a:ext>
            </a:extLst>
          </p:cNvPr>
          <p:cNvSpPr txBox="1"/>
          <p:nvPr/>
        </p:nvSpPr>
        <p:spPr>
          <a:xfrm>
            <a:off x="539602" y="1864296"/>
            <a:ext cx="8437462" cy="1938992"/>
          </a:xfrm>
          <a:prstGeom prst="rect">
            <a:avLst/>
          </a:prstGeom>
          <a:noFill/>
        </p:spPr>
        <p:txBody>
          <a:bodyPr wrap="square" rtlCol="0">
            <a:spAutoFit/>
          </a:bodyPr>
          <a:lstStyle/>
          <a:p>
            <a:pPr algn="just"/>
            <a:r>
              <a:rPr lang="pt-BR" sz="2400" dirty="0"/>
              <a:t>	Ao trabalhar com mainframes, você ajuda a garantir que sistemas críticos que todos dependem, como bancos, hospitais e redes de energia, funcionem sem interrupções. É uma oportunidade de fazer a diferença na vida de muitas pessoas.</a:t>
            </a:r>
            <a:endParaRPr lang="pt-BR" dirty="0"/>
          </a:p>
        </p:txBody>
      </p:sp>
      <p:pic>
        <p:nvPicPr>
          <p:cNvPr id="7170" name="Picture 2" descr="Unimed Campinas - Como a contribuição social colabora para o sentido de  pertencimento?">
            <a:extLst>
              <a:ext uri="{FF2B5EF4-FFF2-40B4-BE49-F238E27FC236}">
                <a16:creationId xmlns:a16="http://schemas.microsoft.com/office/drawing/2014/main" id="{5CA8D950-C6D9-2F50-DC15-65A17661F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264" y="3987870"/>
            <a:ext cx="6624736" cy="441649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172" name="Picture 4" descr="Announcing IBM z/OS 3.1: An AI-infused operating system for the next  generation of computing - IBM Z and LinuxONE Community">
            <a:extLst>
              <a:ext uri="{FF2B5EF4-FFF2-40B4-BE49-F238E27FC236}">
                <a16:creationId xmlns:a16="http://schemas.microsoft.com/office/drawing/2014/main" id="{DC7161F5-5638-8BD3-8553-D60A4D8E2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88" y="8777064"/>
            <a:ext cx="2806945" cy="266766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Linux vs. z/OS: Which Is Better for Your Mainframe Workloads?">
            <a:extLst>
              <a:ext uri="{FF2B5EF4-FFF2-40B4-BE49-F238E27FC236}">
                <a16:creationId xmlns:a16="http://schemas.microsoft.com/office/drawing/2014/main" id="{FE8F287F-3407-036E-4694-0D0FC3F476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9891" y="8777064"/>
            <a:ext cx="4259121" cy="3251129"/>
          </a:xfrm>
          <a:prstGeom prst="rect">
            <a:avLst/>
          </a:prstGeom>
          <a:ln>
            <a:noFill/>
          </a:ln>
          <a:effectLst>
            <a:reflection blurRad="12700" stA="30000" endPos="30000" dist="5000" dir="5400000" sy="-100000" algn="bl" rotWithShape="0"/>
          </a:effectLst>
          <a:scene3d>
            <a:camera prst="perspectiveLeft"/>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9" name="Espaço Reservado para Número de Slide 14">
            <a:extLst>
              <a:ext uri="{FF2B5EF4-FFF2-40B4-BE49-F238E27FC236}">
                <a16:creationId xmlns:a16="http://schemas.microsoft.com/office/drawing/2014/main" id="{14D592FB-469C-FFCF-6932-0B2BF65318DD}"/>
              </a:ext>
            </a:extLst>
          </p:cNvPr>
          <p:cNvSpPr>
            <a:spLocks noGrp="1"/>
          </p:cNvSpPr>
          <p:nvPr>
            <p:ph type="sldNum" sz="quarter" idx="12"/>
          </p:nvPr>
        </p:nvSpPr>
        <p:spPr>
          <a:xfrm>
            <a:off x="7088414" y="11955438"/>
            <a:ext cx="2160270" cy="681567"/>
          </a:xfrm>
        </p:spPr>
        <p:txBody>
          <a:bodyPr/>
          <a:lstStyle/>
          <a:p>
            <a:fld id="{DA00DAF3-9E71-4F2F-9145-0BB74A1ADE70}" type="slidenum">
              <a:rPr lang="pt-BR" sz="1600" b="1" smtClean="0">
                <a:solidFill>
                  <a:schemeClr val="tx1"/>
                </a:solidFill>
                <a:latin typeface="Arial" panose="020B0604020202020204" pitchFamily="34" charset="0"/>
                <a:cs typeface="Arial" panose="020B0604020202020204" pitchFamily="34" charset="0"/>
              </a:rPr>
              <a:t>13</a:t>
            </a:fld>
            <a:endParaRPr lang="pt-BR" sz="16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307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C0E80EA7-2B72-CF42-0859-FD14D638376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9601200" cy="12801600"/>
          </a:xfrm>
          <a:prstGeom prst="rect">
            <a:avLst/>
          </a:prstGeom>
        </p:spPr>
      </p:pic>
      <p:sp>
        <p:nvSpPr>
          <p:cNvPr id="6" name="CaixaDeTexto 5">
            <a:extLst>
              <a:ext uri="{FF2B5EF4-FFF2-40B4-BE49-F238E27FC236}">
                <a16:creationId xmlns:a16="http://schemas.microsoft.com/office/drawing/2014/main" id="{04567AB4-A9FB-F733-85AF-E08E4520A922}"/>
              </a:ext>
            </a:extLst>
          </p:cNvPr>
          <p:cNvSpPr txBox="1"/>
          <p:nvPr/>
        </p:nvSpPr>
        <p:spPr>
          <a:xfrm>
            <a:off x="818338" y="2872408"/>
            <a:ext cx="7964524" cy="1803515"/>
          </a:xfrm>
          <a:prstGeom prst="rect">
            <a:avLst/>
          </a:prstGeom>
          <a:noFill/>
        </p:spPr>
        <p:txBody>
          <a:bodyPr wrap="square" rtlCol="0">
            <a:prstTxWarp prst="textInflate">
              <a:avLst>
                <a:gd name="adj" fmla="val 20000"/>
              </a:avLst>
            </a:prstTxWarp>
            <a:spAutoFit/>
          </a:bodyPr>
          <a:lstStyle/>
          <a:p>
            <a:r>
              <a:rPr lang="pt-BR" sz="9600" b="1" dirty="0">
                <a:effectLst>
                  <a:innerShdw blurRad="63500" dist="50800" dir="13500000">
                    <a:schemeClr val="bg1">
                      <a:alpha val="45000"/>
                    </a:schemeClr>
                  </a:innerShdw>
                </a:effectLst>
                <a:latin typeface="Arial" panose="020B0604020202020204" pitchFamily="34" charset="0"/>
                <a:cs typeface="Arial" panose="020B0604020202020204" pitchFamily="34" charset="0"/>
              </a:rPr>
              <a:t>Conclusão</a:t>
            </a:r>
          </a:p>
        </p:txBody>
      </p:sp>
      <p:sp>
        <p:nvSpPr>
          <p:cNvPr id="7" name="Retângulo 6">
            <a:extLst>
              <a:ext uri="{FF2B5EF4-FFF2-40B4-BE49-F238E27FC236}">
                <a16:creationId xmlns:a16="http://schemas.microsoft.com/office/drawing/2014/main" id="{FBDDF841-F56B-643A-AB31-56636AA0B7B6}"/>
              </a:ext>
            </a:extLst>
          </p:cNvPr>
          <p:cNvSpPr/>
          <p:nvPr/>
        </p:nvSpPr>
        <p:spPr>
          <a:xfrm>
            <a:off x="-1" y="-2"/>
            <a:ext cx="400046" cy="12801602"/>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8" name="Retângulo 7">
            <a:extLst>
              <a:ext uri="{FF2B5EF4-FFF2-40B4-BE49-F238E27FC236}">
                <a16:creationId xmlns:a16="http://schemas.microsoft.com/office/drawing/2014/main" id="{E4F921C5-612E-BC38-5485-1D3178C39DB8}"/>
              </a:ext>
            </a:extLst>
          </p:cNvPr>
          <p:cNvSpPr/>
          <p:nvPr/>
        </p:nvSpPr>
        <p:spPr>
          <a:xfrm>
            <a:off x="9201155" y="-3"/>
            <a:ext cx="400046" cy="12801602"/>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9" name="Retângulo 8">
            <a:extLst>
              <a:ext uri="{FF2B5EF4-FFF2-40B4-BE49-F238E27FC236}">
                <a16:creationId xmlns:a16="http://schemas.microsoft.com/office/drawing/2014/main" id="{7068D9AC-34CF-0A19-3668-4D4026DBDC6B}"/>
              </a:ext>
            </a:extLst>
          </p:cNvPr>
          <p:cNvSpPr/>
          <p:nvPr/>
        </p:nvSpPr>
        <p:spPr>
          <a:xfrm rot="5400000">
            <a:off x="4616208" y="7833264"/>
            <a:ext cx="368784" cy="9601200"/>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10" name="Retângulo 9">
            <a:extLst>
              <a:ext uri="{FF2B5EF4-FFF2-40B4-BE49-F238E27FC236}">
                <a16:creationId xmlns:a16="http://schemas.microsoft.com/office/drawing/2014/main" id="{56E3A31D-152D-338A-DF4D-593CE9FA8246}"/>
              </a:ext>
            </a:extLst>
          </p:cNvPr>
          <p:cNvSpPr/>
          <p:nvPr/>
        </p:nvSpPr>
        <p:spPr>
          <a:xfrm rot="5400000">
            <a:off x="4616205" y="-4628736"/>
            <a:ext cx="368784" cy="9601200"/>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2" name="CaixaDeTexto 1">
            <a:extLst>
              <a:ext uri="{FF2B5EF4-FFF2-40B4-BE49-F238E27FC236}">
                <a16:creationId xmlns:a16="http://schemas.microsoft.com/office/drawing/2014/main" id="{1EB163A2-0383-211B-09B8-95F48F6CA5D0}"/>
              </a:ext>
            </a:extLst>
          </p:cNvPr>
          <p:cNvSpPr txBox="1"/>
          <p:nvPr/>
        </p:nvSpPr>
        <p:spPr>
          <a:xfrm>
            <a:off x="1525445" y="5104656"/>
            <a:ext cx="6550309" cy="4524315"/>
          </a:xfrm>
          <a:prstGeom prst="rect">
            <a:avLst/>
          </a:prstGeom>
          <a:noFill/>
        </p:spPr>
        <p:txBody>
          <a:bodyPr wrap="square" rtlCol="0">
            <a:spAutoFit/>
          </a:bodyPr>
          <a:lstStyle/>
          <a:p>
            <a:pPr algn="just"/>
            <a:r>
              <a:rPr lang="pt-BR" sz="2400" dirty="0"/>
              <a:t>	</a:t>
            </a:r>
            <a:r>
              <a:rPr lang="pt-BR" sz="2400" b="1" dirty="0">
                <a:latin typeface="Arial" panose="020B0604020202020204" pitchFamily="34" charset="0"/>
                <a:cs typeface="Arial" panose="020B0604020202020204" pitchFamily="34" charset="0"/>
              </a:rPr>
              <a:t>Os mainframes podem parecer antiquados à primeira vista, mas são essenciais para o funcionamento de muitas operações que usamos diariamente. Entender e aprender a trabalhar com essas tecnologias pode não só abrir portas para uma carreira promissora, mas também permitir que você contribua para a segurança e eficiência de sistemas críticos ao redor do mundo. Então, que tal mergulhar nesse universo fascinante e descobrir a magia dos mainframes?</a:t>
            </a:r>
            <a:endParaRPr lang="pt-BR" b="1" dirty="0">
              <a:latin typeface="Arial" panose="020B0604020202020204" pitchFamily="34" charset="0"/>
              <a:cs typeface="Arial" panose="020B0604020202020204" pitchFamily="34" charset="0"/>
            </a:endParaRPr>
          </a:p>
        </p:txBody>
      </p:sp>
      <p:sp>
        <p:nvSpPr>
          <p:cNvPr id="12" name="Espaço Reservado para Número de Slide 14">
            <a:extLst>
              <a:ext uri="{FF2B5EF4-FFF2-40B4-BE49-F238E27FC236}">
                <a16:creationId xmlns:a16="http://schemas.microsoft.com/office/drawing/2014/main" id="{ADC6651E-40CE-F782-F157-364BC54EC8D4}"/>
              </a:ext>
            </a:extLst>
          </p:cNvPr>
          <p:cNvSpPr>
            <a:spLocks noGrp="1"/>
          </p:cNvSpPr>
          <p:nvPr>
            <p:ph type="sldNum" sz="quarter" idx="12"/>
          </p:nvPr>
        </p:nvSpPr>
        <p:spPr>
          <a:xfrm>
            <a:off x="7088414" y="11955438"/>
            <a:ext cx="2160270" cy="681567"/>
          </a:xfrm>
        </p:spPr>
        <p:txBody>
          <a:bodyPr/>
          <a:lstStyle/>
          <a:p>
            <a:fld id="{DA00DAF3-9E71-4F2F-9145-0BB74A1ADE70}" type="slidenum">
              <a:rPr lang="pt-BR" sz="1600" b="1" smtClean="0">
                <a:solidFill>
                  <a:schemeClr val="tx1"/>
                </a:solidFill>
                <a:latin typeface="Arial" panose="020B0604020202020204" pitchFamily="34" charset="0"/>
                <a:cs typeface="Arial" panose="020B0604020202020204" pitchFamily="34" charset="0"/>
              </a:rPr>
              <a:t>14</a:t>
            </a:fld>
            <a:endParaRPr lang="pt-BR" sz="16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1763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04567AB4-A9FB-F733-85AF-E08E4520A922}"/>
              </a:ext>
            </a:extLst>
          </p:cNvPr>
          <p:cNvSpPr txBox="1"/>
          <p:nvPr/>
        </p:nvSpPr>
        <p:spPr>
          <a:xfrm>
            <a:off x="998355" y="5642760"/>
            <a:ext cx="7604484" cy="4043774"/>
          </a:xfrm>
          <a:prstGeom prst="rect">
            <a:avLst/>
          </a:prstGeom>
          <a:noFill/>
        </p:spPr>
        <p:txBody>
          <a:bodyPr wrap="square" rtlCol="0">
            <a:prstTxWarp prst="textArchUp">
              <a:avLst>
                <a:gd name="adj" fmla="val 11498875"/>
              </a:avLst>
            </a:prstTxWarp>
            <a:spAutoFit/>
          </a:bodyPr>
          <a:lstStyle/>
          <a:p>
            <a:r>
              <a:rPr lang="pt-BR" sz="9600" b="1" dirty="0">
                <a:effectLst>
                  <a:innerShdw blurRad="63500" dist="50800" dir="13500000">
                    <a:schemeClr val="bg1">
                      <a:alpha val="45000"/>
                    </a:schemeClr>
                  </a:innerShdw>
                </a:effectLst>
                <a:latin typeface="Arial" panose="020B0604020202020204" pitchFamily="34" charset="0"/>
                <a:cs typeface="Arial" panose="020B0604020202020204" pitchFamily="34" charset="0"/>
              </a:rPr>
              <a:t>Agradecimentos</a:t>
            </a:r>
          </a:p>
        </p:txBody>
      </p:sp>
      <p:pic>
        <p:nvPicPr>
          <p:cNvPr id="3" name="Imagem 2">
            <a:extLst>
              <a:ext uri="{FF2B5EF4-FFF2-40B4-BE49-F238E27FC236}">
                <a16:creationId xmlns:a16="http://schemas.microsoft.com/office/drawing/2014/main" id="{EFD3510A-F71F-167F-41F1-F2BB16200A2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25254" t="3010" r="31779" b="2523"/>
          <a:stretch/>
        </p:blipFill>
        <p:spPr>
          <a:xfrm>
            <a:off x="382686" y="336979"/>
            <a:ext cx="9026425" cy="12300026"/>
          </a:xfrm>
          <a:prstGeom prst="rect">
            <a:avLst/>
          </a:prstGeom>
        </p:spPr>
      </p:pic>
      <p:sp>
        <p:nvSpPr>
          <p:cNvPr id="7" name="Retângulo 6">
            <a:extLst>
              <a:ext uri="{FF2B5EF4-FFF2-40B4-BE49-F238E27FC236}">
                <a16:creationId xmlns:a16="http://schemas.microsoft.com/office/drawing/2014/main" id="{FBDDF841-F56B-643A-AB31-56636AA0B7B6}"/>
              </a:ext>
            </a:extLst>
          </p:cNvPr>
          <p:cNvSpPr/>
          <p:nvPr/>
        </p:nvSpPr>
        <p:spPr>
          <a:xfrm>
            <a:off x="-1" y="-2"/>
            <a:ext cx="400046" cy="12801602"/>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8" name="Retângulo 7">
            <a:extLst>
              <a:ext uri="{FF2B5EF4-FFF2-40B4-BE49-F238E27FC236}">
                <a16:creationId xmlns:a16="http://schemas.microsoft.com/office/drawing/2014/main" id="{E4F921C5-612E-BC38-5485-1D3178C39DB8}"/>
              </a:ext>
            </a:extLst>
          </p:cNvPr>
          <p:cNvSpPr/>
          <p:nvPr/>
        </p:nvSpPr>
        <p:spPr>
          <a:xfrm>
            <a:off x="9201155" y="-3"/>
            <a:ext cx="400046" cy="12801602"/>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9" name="Retângulo 8">
            <a:extLst>
              <a:ext uri="{FF2B5EF4-FFF2-40B4-BE49-F238E27FC236}">
                <a16:creationId xmlns:a16="http://schemas.microsoft.com/office/drawing/2014/main" id="{7068D9AC-34CF-0A19-3668-4D4026DBDC6B}"/>
              </a:ext>
            </a:extLst>
          </p:cNvPr>
          <p:cNvSpPr/>
          <p:nvPr/>
        </p:nvSpPr>
        <p:spPr>
          <a:xfrm rot="5400000">
            <a:off x="4616208" y="7833264"/>
            <a:ext cx="368784" cy="9601200"/>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10" name="Retângulo 9">
            <a:extLst>
              <a:ext uri="{FF2B5EF4-FFF2-40B4-BE49-F238E27FC236}">
                <a16:creationId xmlns:a16="http://schemas.microsoft.com/office/drawing/2014/main" id="{56E3A31D-152D-338A-DF4D-593CE9FA8246}"/>
              </a:ext>
            </a:extLst>
          </p:cNvPr>
          <p:cNvSpPr/>
          <p:nvPr/>
        </p:nvSpPr>
        <p:spPr>
          <a:xfrm rot="5400000">
            <a:off x="4616205" y="-4628736"/>
            <a:ext cx="368784" cy="9601200"/>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12" name="Espaço Reservado para Número de Slide 14">
            <a:extLst>
              <a:ext uri="{FF2B5EF4-FFF2-40B4-BE49-F238E27FC236}">
                <a16:creationId xmlns:a16="http://schemas.microsoft.com/office/drawing/2014/main" id="{630651B8-9B6A-3D13-07DF-91A0EF4D2663}"/>
              </a:ext>
            </a:extLst>
          </p:cNvPr>
          <p:cNvSpPr>
            <a:spLocks noGrp="1"/>
          </p:cNvSpPr>
          <p:nvPr>
            <p:ph type="sldNum" sz="quarter" idx="12"/>
          </p:nvPr>
        </p:nvSpPr>
        <p:spPr>
          <a:xfrm>
            <a:off x="7088414" y="11955438"/>
            <a:ext cx="2160270" cy="681567"/>
          </a:xfrm>
        </p:spPr>
        <p:txBody>
          <a:bodyPr/>
          <a:lstStyle/>
          <a:p>
            <a:fld id="{DA00DAF3-9E71-4F2F-9145-0BB74A1ADE70}" type="slidenum">
              <a:rPr lang="pt-BR" sz="1600" b="1" smtClean="0">
                <a:solidFill>
                  <a:schemeClr val="tx1"/>
                </a:solidFill>
                <a:latin typeface="Arial" panose="020B0604020202020204" pitchFamily="34" charset="0"/>
                <a:cs typeface="Arial" panose="020B0604020202020204" pitchFamily="34" charset="0"/>
              </a:rPr>
              <a:t>15</a:t>
            </a:fld>
            <a:endParaRPr lang="pt-BR" sz="16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1123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04567AB4-A9FB-F733-85AF-E08E4520A922}"/>
              </a:ext>
            </a:extLst>
          </p:cNvPr>
          <p:cNvSpPr txBox="1"/>
          <p:nvPr/>
        </p:nvSpPr>
        <p:spPr>
          <a:xfrm>
            <a:off x="768152" y="2124746"/>
            <a:ext cx="8064896" cy="1569660"/>
          </a:xfrm>
          <a:prstGeom prst="rect">
            <a:avLst/>
          </a:prstGeom>
          <a:noFill/>
        </p:spPr>
        <p:txBody>
          <a:bodyPr wrap="square" rtlCol="0">
            <a:spAutoFit/>
          </a:bodyPr>
          <a:lstStyle/>
          <a:p>
            <a:pPr algn="ctr"/>
            <a:r>
              <a:rPr lang="pt-BR" sz="4800" b="1" dirty="0">
                <a:effectLst>
                  <a:innerShdw blurRad="63500" dist="50800" dir="13500000">
                    <a:schemeClr val="bg1">
                      <a:alpha val="45000"/>
                    </a:schemeClr>
                  </a:innerShdw>
                </a:effectLst>
                <a:latin typeface="Bookman Old Style" panose="02050604050505020204" pitchFamily="18" charset="0"/>
                <a:cs typeface="Times New Roman" panose="02020603050405020304" pitchFamily="18" charset="0"/>
              </a:rPr>
              <a:t>Obrigado por chegar tão longe!!!!!!&gt;.&lt;</a:t>
            </a:r>
          </a:p>
        </p:txBody>
      </p:sp>
      <p:sp>
        <p:nvSpPr>
          <p:cNvPr id="2" name="CaixaDeTexto 1">
            <a:extLst>
              <a:ext uri="{FF2B5EF4-FFF2-40B4-BE49-F238E27FC236}">
                <a16:creationId xmlns:a16="http://schemas.microsoft.com/office/drawing/2014/main" id="{1EB163A2-0383-211B-09B8-95F48F6CA5D0}"/>
              </a:ext>
            </a:extLst>
          </p:cNvPr>
          <p:cNvSpPr txBox="1"/>
          <p:nvPr/>
        </p:nvSpPr>
        <p:spPr>
          <a:xfrm>
            <a:off x="1525445" y="3810459"/>
            <a:ext cx="6550309" cy="923330"/>
          </a:xfrm>
          <a:prstGeom prst="rect">
            <a:avLst/>
          </a:prstGeom>
          <a:noFill/>
        </p:spPr>
        <p:txBody>
          <a:bodyPr wrap="square" rtlCol="0">
            <a:spAutoFit/>
          </a:bodyPr>
          <a:lstStyle/>
          <a:p>
            <a:pPr algn="just"/>
            <a:r>
              <a:rPr lang="pt-BR" b="1" dirty="0">
                <a:latin typeface="Arial" panose="020B0604020202020204" pitchFamily="34" charset="0"/>
                <a:cs typeface="Arial" panose="020B0604020202020204" pitchFamily="34" charset="0"/>
              </a:rPr>
              <a:t>	Se chegou até aqui, primeiramente gostaria de agradecer a sua atenção e tamanho interesse pelo mainframe e suas funcionalidades!</a:t>
            </a:r>
          </a:p>
        </p:txBody>
      </p:sp>
      <p:sp>
        <p:nvSpPr>
          <p:cNvPr id="12" name="Espaço Reservado para Número de Slide 14">
            <a:extLst>
              <a:ext uri="{FF2B5EF4-FFF2-40B4-BE49-F238E27FC236}">
                <a16:creationId xmlns:a16="http://schemas.microsoft.com/office/drawing/2014/main" id="{ADC6651E-40CE-F782-F157-364BC54EC8D4}"/>
              </a:ext>
            </a:extLst>
          </p:cNvPr>
          <p:cNvSpPr>
            <a:spLocks noGrp="1"/>
          </p:cNvSpPr>
          <p:nvPr>
            <p:ph type="sldNum" sz="quarter" idx="12"/>
          </p:nvPr>
        </p:nvSpPr>
        <p:spPr>
          <a:xfrm>
            <a:off x="7088414" y="11955438"/>
            <a:ext cx="2160270" cy="681567"/>
          </a:xfrm>
        </p:spPr>
        <p:txBody>
          <a:bodyPr/>
          <a:lstStyle/>
          <a:p>
            <a:fld id="{DA00DAF3-9E71-4F2F-9145-0BB74A1ADE70}" type="slidenum">
              <a:rPr lang="pt-BR" sz="1600" b="1" smtClean="0">
                <a:solidFill>
                  <a:schemeClr val="tx1"/>
                </a:solidFill>
                <a:latin typeface="Arial" panose="020B0604020202020204" pitchFamily="34" charset="0"/>
                <a:cs typeface="Arial" panose="020B0604020202020204" pitchFamily="34" charset="0"/>
              </a:rPr>
              <a:t>16</a:t>
            </a:fld>
            <a:endParaRPr lang="pt-BR" sz="1600" b="1" dirty="0">
              <a:solidFill>
                <a:schemeClr val="tx1"/>
              </a:solidFill>
              <a:latin typeface="Arial" panose="020B0604020202020204" pitchFamily="34" charset="0"/>
              <a:cs typeface="Arial" panose="020B0604020202020204" pitchFamily="34" charset="0"/>
            </a:endParaRPr>
          </a:p>
        </p:txBody>
      </p:sp>
      <p:sp>
        <p:nvSpPr>
          <p:cNvPr id="3" name="CaixaDeTexto 2">
            <a:extLst>
              <a:ext uri="{FF2B5EF4-FFF2-40B4-BE49-F238E27FC236}">
                <a16:creationId xmlns:a16="http://schemas.microsoft.com/office/drawing/2014/main" id="{3E971DC4-94D7-4E0C-40A0-2631A58E7686}"/>
              </a:ext>
            </a:extLst>
          </p:cNvPr>
          <p:cNvSpPr txBox="1"/>
          <p:nvPr/>
        </p:nvSpPr>
        <p:spPr>
          <a:xfrm>
            <a:off x="1525445" y="4807371"/>
            <a:ext cx="6550309" cy="2031325"/>
          </a:xfrm>
          <a:prstGeom prst="rect">
            <a:avLst/>
          </a:prstGeom>
          <a:noFill/>
        </p:spPr>
        <p:txBody>
          <a:bodyPr wrap="square" rtlCol="0">
            <a:spAutoFit/>
          </a:bodyPr>
          <a:lstStyle/>
          <a:p>
            <a:pPr algn="just"/>
            <a:r>
              <a:rPr lang="pt-BR" b="1" dirty="0">
                <a:latin typeface="Arial" panose="020B0604020202020204" pitchFamily="34" charset="0"/>
                <a:cs typeface="Arial" panose="020B0604020202020204" pitchFamily="34" charset="0"/>
              </a:rPr>
              <a:t>	Segundamente, gostaria de advertir a todos os leitores de que esse texto foi gerado totalmente por uma inteligência artificial (ChatGPT) e foi construído apenas para fins didáticos, sem nenhuma intenção de lucro!! Dessa forma podem haver erros gramaticais e sintáticos, assim sendo peço que por gentileza relevem e que aproveitem o conteúdo :].</a:t>
            </a:r>
          </a:p>
        </p:txBody>
      </p:sp>
      <p:pic>
        <p:nvPicPr>
          <p:cNvPr id="8196" name="Picture 4" descr="Galáxia: o que é, tipos, formação, evolução - Mundo Educação">
            <a:extLst>
              <a:ext uri="{FF2B5EF4-FFF2-40B4-BE49-F238E27FC236}">
                <a16:creationId xmlns:a16="http://schemas.microsoft.com/office/drawing/2014/main" id="{8F3AA131-44FB-96EE-D366-63C4D19C10BF}"/>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322700" y="260423"/>
            <a:ext cx="8896168" cy="12280749"/>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FBDDF841-F56B-643A-AB31-56636AA0B7B6}"/>
              </a:ext>
            </a:extLst>
          </p:cNvPr>
          <p:cNvSpPr/>
          <p:nvPr/>
        </p:nvSpPr>
        <p:spPr>
          <a:xfrm>
            <a:off x="-1" y="-2"/>
            <a:ext cx="400046" cy="12801602"/>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8" name="Retângulo 7">
            <a:extLst>
              <a:ext uri="{FF2B5EF4-FFF2-40B4-BE49-F238E27FC236}">
                <a16:creationId xmlns:a16="http://schemas.microsoft.com/office/drawing/2014/main" id="{E4F921C5-612E-BC38-5485-1D3178C39DB8}"/>
              </a:ext>
            </a:extLst>
          </p:cNvPr>
          <p:cNvSpPr/>
          <p:nvPr/>
        </p:nvSpPr>
        <p:spPr>
          <a:xfrm>
            <a:off x="9201155" y="-3"/>
            <a:ext cx="400046" cy="12801602"/>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9" name="Retângulo 8">
            <a:extLst>
              <a:ext uri="{FF2B5EF4-FFF2-40B4-BE49-F238E27FC236}">
                <a16:creationId xmlns:a16="http://schemas.microsoft.com/office/drawing/2014/main" id="{7068D9AC-34CF-0A19-3668-4D4026DBDC6B}"/>
              </a:ext>
            </a:extLst>
          </p:cNvPr>
          <p:cNvSpPr/>
          <p:nvPr/>
        </p:nvSpPr>
        <p:spPr>
          <a:xfrm rot="5400000">
            <a:off x="4616208" y="7833264"/>
            <a:ext cx="368784" cy="9601200"/>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10" name="Retângulo 9">
            <a:extLst>
              <a:ext uri="{FF2B5EF4-FFF2-40B4-BE49-F238E27FC236}">
                <a16:creationId xmlns:a16="http://schemas.microsoft.com/office/drawing/2014/main" id="{56E3A31D-152D-338A-DF4D-593CE9FA8246}"/>
              </a:ext>
            </a:extLst>
          </p:cNvPr>
          <p:cNvSpPr/>
          <p:nvPr/>
        </p:nvSpPr>
        <p:spPr>
          <a:xfrm rot="5400000">
            <a:off x="4616205" y="-4628736"/>
            <a:ext cx="368784" cy="9601200"/>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pic>
        <p:nvPicPr>
          <p:cNvPr id="8200" name="Picture 8" descr="OpenAI Logo PNG Images with Transparent Background">
            <a:extLst>
              <a:ext uri="{FF2B5EF4-FFF2-40B4-BE49-F238E27FC236}">
                <a16:creationId xmlns:a16="http://schemas.microsoft.com/office/drawing/2014/main" id="{57E77006-D529-43BF-2359-0097E97A7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422" y="10187741"/>
            <a:ext cx="1172934" cy="1172934"/>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Sua foto do perfil">
            <a:extLst>
              <a:ext uri="{FF2B5EF4-FFF2-40B4-BE49-F238E27FC236}">
                <a16:creationId xmlns:a16="http://schemas.microsoft.com/office/drawing/2014/main" id="{9BBF764B-7719-CC78-8826-A24F2D732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22" y="8165547"/>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E3AECBE1-9B0A-1894-BB97-3577E402FDC8}"/>
              </a:ext>
            </a:extLst>
          </p:cNvPr>
          <p:cNvSpPr txBox="1"/>
          <p:nvPr/>
        </p:nvSpPr>
        <p:spPr>
          <a:xfrm>
            <a:off x="3611270" y="7656859"/>
            <a:ext cx="4464483" cy="584775"/>
          </a:xfrm>
          <a:prstGeom prst="rect">
            <a:avLst/>
          </a:prstGeom>
          <a:noFill/>
        </p:spPr>
        <p:txBody>
          <a:bodyPr wrap="square" rtlCol="0">
            <a:spAutoFit/>
          </a:bodyPr>
          <a:lstStyle/>
          <a:p>
            <a:pPr algn="just"/>
            <a:r>
              <a:rPr lang="pt-BR" sz="3200" b="1" dirty="0">
                <a:latin typeface="Arial" panose="020B0604020202020204" pitchFamily="34" charset="0"/>
                <a:cs typeface="Arial" panose="020B0604020202020204" pitchFamily="34" charset="0"/>
              </a:rPr>
              <a:t>Onde me encontrar?</a:t>
            </a:r>
          </a:p>
        </p:txBody>
      </p:sp>
      <p:sp>
        <p:nvSpPr>
          <p:cNvPr id="15" name="CaixaDeTexto 14">
            <a:extLst>
              <a:ext uri="{FF2B5EF4-FFF2-40B4-BE49-F238E27FC236}">
                <a16:creationId xmlns:a16="http://schemas.microsoft.com/office/drawing/2014/main" id="{33CFC62B-8606-F7FB-51C8-74B30D7D6D20}"/>
              </a:ext>
            </a:extLst>
          </p:cNvPr>
          <p:cNvSpPr txBox="1"/>
          <p:nvPr/>
        </p:nvSpPr>
        <p:spPr>
          <a:xfrm>
            <a:off x="439234" y="9643719"/>
            <a:ext cx="2348706" cy="369332"/>
          </a:xfrm>
          <a:prstGeom prst="rect">
            <a:avLst/>
          </a:prstGeom>
          <a:noFill/>
        </p:spPr>
        <p:txBody>
          <a:bodyPr wrap="square" rtlCol="0">
            <a:spAutoFit/>
          </a:bodyPr>
          <a:lstStyle/>
          <a:p>
            <a:pPr algn="just"/>
            <a:r>
              <a:rPr lang="pt-BR" b="1" dirty="0">
                <a:latin typeface="Arial" panose="020B0604020202020204" pitchFamily="34" charset="0"/>
                <a:cs typeface="Arial" panose="020B0604020202020204" pitchFamily="34" charset="0"/>
              </a:rPr>
              <a:t>Em parceria com:</a:t>
            </a:r>
          </a:p>
        </p:txBody>
      </p:sp>
      <p:sp>
        <p:nvSpPr>
          <p:cNvPr id="18" name="CaixaDeTexto 17">
            <a:extLst>
              <a:ext uri="{FF2B5EF4-FFF2-40B4-BE49-F238E27FC236}">
                <a16:creationId xmlns:a16="http://schemas.microsoft.com/office/drawing/2014/main" id="{7066A217-C918-86DD-4368-95D4F26E23DE}"/>
              </a:ext>
            </a:extLst>
          </p:cNvPr>
          <p:cNvSpPr txBox="1"/>
          <p:nvPr/>
        </p:nvSpPr>
        <p:spPr>
          <a:xfrm>
            <a:off x="438367" y="7657407"/>
            <a:ext cx="2348705" cy="368784"/>
          </a:xfrm>
          <a:prstGeom prst="rect">
            <a:avLst/>
          </a:prstGeom>
          <a:noFill/>
        </p:spPr>
        <p:txBody>
          <a:bodyPr wrap="square" rtlCol="0">
            <a:spAutoFit/>
          </a:bodyPr>
          <a:lstStyle/>
          <a:p>
            <a:pPr algn="just"/>
            <a:r>
              <a:rPr lang="pt-BR" b="1" dirty="0">
                <a:latin typeface="Arial" panose="020B0604020202020204" pitchFamily="34" charset="0"/>
                <a:cs typeface="Arial" panose="020B0604020202020204" pitchFamily="34" charset="0"/>
              </a:rPr>
              <a:t>Desenvolvido por:</a:t>
            </a:r>
          </a:p>
        </p:txBody>
      </p:sp>
      <p:sp>
        <p:nvSpPr>
          <p:cNvPr id="19" name="CaixaDeTexto 18">
            <a:extLst>
              <a:ext uri="{FF2B5EF4-FFF2-40B4-BE49-F238E27FC236}">
                <a16:creationId xmlns:a16="http://schemas.microsoft.com/office/drawing/2014/main" id="{97FF9A96-1463-C93E-1217-A62F73D986FD}"/>
              </a:ext>
            </a:extLst>
          </p:cNvPr>
          <p:cNvSpPr txBox="1"/>
          <p:nvPr/>
        </p:nvSpPr>
        <p:spPr>
          <a:xfrm>
            <a:off x="3121762" y="8165547"/>
            <a:ext cx="4864653" cy="369332"/>
          </a:xfrm>
          <a:prstGeom prst="rect">
            <a:avLst/>
          </a:prstGeom>
          <a:noFill/>
        </p:spPr>
        <p:txBody>
          <a:bodyPr wrap="square" rtlCol="0">
            <a:spAutoFit/>
          </a:bodyPr>
          <a:lstStyle/>
          <a:p>
            <a:pPr algn="just"/>
            <a:r>
              <a:rPr lang="pt-BR" b="1" dirty="0" err="1">
                <a:latin typeface="Arial" panose="020B0604020202020204" pitchFamily="34" charset="0"/>
                <a:cs typeface="Arial" panose="020B0604020202020204" pitchFamily="34" charset="0"/>
              </a:rPr>
              <a:t>Github</a:t>
            </a:r>
            <a:r>
              <a:rPr lang="pt-BR" b="1" dirty="0">
                <a:latin typeface="Arial" panose="020B0604020202020204" pitchFamily="34" charset="0"/>
                <a:cs typeface="Arial" panose="020B0604020202020204" pitchFamily="34" charset="0"/>
              </a:rPr>
              <a:t>: </a:t>
            </a:r>
            <a:r>
              <a:rPr lang="pt-BR" b="1" dirty="0">
                <a:latin typeface="Arial" panose="020B0604020202020204" pitchFamily="34" charset="0"/>
                <a:cs typeface="Arial" panose="020B0604020202020204" pitchFamily="34" charset="0"/>
                <a:hlinkClick r:id="rId5"/>
              </a:rPr>
              <a:t>https://github.com/GuiCrownguard</a:t>
            </a:r>
            <a:endParaRPr lang="pt-BR" b="1" dirty="0">
              <a:latin typeface="Arial" panose="020B0604020202020204" pitchFamily="34" charset="0"/>
              <a:cs typeface="Arial" panose="020B0604020202020204" pitchFamily="34" charset="0"/>
            </a:endParaRPr>
          </a:p>
        </p:txBody>
      </p:sp>
      <p:sp>
        <p:nvSpPr>
          <p:cNvPr id="20" name="CaixaDeTexto 19">
            <a:extLst>
              <a:ext uri="{FF2B5EF4-FFF2-40B4-BE49-F238E27FC236}">
                <a16:creationId xmlns:a16="http://schemas.microsoft.com/office/drawing/2014/main" id="{68F4D7EC-8C14-004B-1AE9-8D31154FCA55}"/>
              </a:ext>
            </a:extLst>
          </p:cNvPr>
          <p:cNvSpPr txBox="1"/>
          <p:nvPr/>
        </p:nvSpPr>
        <p:spPr>
          <a:xfrm>
            <a:off x="3121762" y="8534879"/>
            <a:ext cx="5757525" cy="646331"/>
          </a:xfrm>
          <a:prstGeom prst="rect">
            <a:avLst/>
          </a:prstGeom>
          <a:noFill/>
        </p:spPr>
        <p:txBody>
          <a:bodyPr wrap="square" rtlCol="0">
            <a:spAutoFit/>
          </a:bodyPr>
          <a:lstStyle/>
          <a:p>
            <a:r>
              <a:rPr lang="pt-BR" b="1" dirty="0" err="1">
                <a:latin typeface="Arial" panose="020B0604020202020204" pitchFamily="34" charset="0"/>
                <a:cs typeface="Arial" panose="020B0604020202020204" pitchFamily="34" charset="0"/>
              </a:rPr>
              <a:t>Linkedin</a:t>
            </a:r>
            <a:r>
              <a:rPr lang="pt-BR" b="1" dirty="0">
                <a:latin typeface="Arial" panose="020B0604020202020204" pitchFamily="34" charset="0"/>
                <a:cs typeface="Arial" panose="020B0604020202020204" pitchFamily="34" charset="0"/>
              </a:rPr>
              <a:t>: </a:t>
            </a:r>
            <a:r>
              <a:rPr lang="pt-BR" b="1" dirty="0">
                <a:latin typeface="Arial" panose="020B0604020202020204" pitchFamily="34" charset="0"/>
                <a:cs typeface="Arial" panose="020B0604020202020204" pitchFamily="34" charset="0"/>
                <a:hlinkClick r:id="rId6"/>
              </a:rPr>
              <a:t>https://www.linkedin.com/in/guilherme-mancusi-sim%C3%B5es-882873215/</a:t>
            </a:r>
            <a:endParaRPr lang="pt-BR" b="1" dirty="0">
              <a:latin typeface="Arial" panose="020B0604020202020204" pitchFamily="34" charset="0"/>
              <a:cs typeface="Arial" panose="020B0604020202020204" pitchFamily="34" charset="0"/>
            </a:endParaRPr>
          </a:p>
        </p:txBody>
      </p:sp>
      <p:pic>
        <p:nvPicPr>
          <p:cNvPr id="8208" name="Picture 16">
            <a:extLst>
              <a:ext uri="{FF2B5EF4-FFF2-40B4-BE49-F238E27FC236}">
                <a16:creationId xmlns:a16="http://schemas.microsoft.com/office/drawing/2014/main" id="{2CD35AB0-2E0B-84A0-710F-BF83B93536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2844" y="9028913"/>
            <a:ext cx="646331" cy="646331"/>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Github Logo - Free social media icons">
            <a:extLst>
              <a:ext uri="{FF2B5EF4-FFF2-40B4-BE49-F238E27FC236}">
                <a16:creationId xmlns:a16="http://schemas.microsoft.com/office/drawing/2014/main" id="{B6D9CFDB-7539-56C7-F834-532A064F3B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73906" y="9357538"/>
            <a:ext cx="798355" cy="798355"/>
          </a:xfrm>
          <a:prstGeom prst="rect">
            <a:avLst/>
          </a:prstGeom>
          <a:noFill/>
          <a:extLst>
            <a:ext uri="{909E8E84-426E-40DD-AFC4-6F175D3DCCD1}">
              <a14:hiddenFill xmlns:a14="http://schemas.microsoft.com/office/drawing/2010/main">
                <a:solidFill>
                  <a:srgbClr val="FFFFFF"/>
                </a:solidFill>
              </a14:hiddenFill>
            </a:ext>
          </a:extLst>
        </p:spPr>
      </p:pic>
      <p:sp>
        <p:nvSpPr>
          <p:cNvPr id="22" name="CaixaDeTexto 21">
            <a:extLst>
              <a:ext uri="{FF2B5EF4-FFF2-40B4-BE49-F238E27FC236}">
                <a16:creationId xmlns:a16="http://schemas.microsoft.com/office/drawing/2014/main" id="{C80CEF3D-DCA1-59B8-CEDE-6CE5A84F7C6B}"/>
              </a:ext>
            </a:extLst>
          </p:cNvPr>
          <p:cNvSpPr txBox="1"/>
          <p:nvPr/>
        </p:nvSpPr>
        <p:spPr>
          <a:xfrm>
            <a:off x="3707946" y="11966637"/>
            <a:ext cx="5757525" cy="369332"/>
          </a:xfrm>
          <a:prstGeom prst="rect">
            <a:avLst/>
          </a:prstGeom>
          <a:noFill/>
        </p:spPr>
        <p:txBody>
          <a:bodyPr wrap="square" rtlCol="0">
            <a:spAutoFit/>
          </a:bodyPr>
          <a:lstStyle/>
          <a:p>
            <a:pPr algn="just"/>
            <a:r>
              <a:rPr lang="pt-BR" i="1" dirty="0">
                <a:latin typeface="Arial" panose="020B0604020202020204" pitchFamily="34" charset="0"/>
                <a:cs typeface="Arial" panose="020B0604020202020204" pitchFamily="34" charset="0"/>
              </a:rPr>
              <a:t>“A tecnologia move o mundo...” - Steve Jobs</a:t>
            </a:r>
          </a:p>
        </p:txBody>
      </p:sp>
    </p:spTree>
    <p:extLst>
      <p:ext uri="{BB962C8B-B14F-4D97-AF65-F5344CB8AC3E}">
        <p14:creationId xmlns:p14="http://schemas.microsoft.com/office/powerpoint/2010/main" val="22174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C0E80EA7-2B72-CF42-0859-FD14D638376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9601200" cy="12801600"/>
          </a:xfrm>
          <a:prstGeom prst="rect">
            <a:avLst/>
          </a:prstGeom>
        </p:spPr>
      </p:pic>
      <p:sp>
        <p:nvSpPr>
          <p:cNvPr id="6" name="CaixaDeTexto 5">
            <a:extLst>
              <a:ext uri="{FF2B5EF4-FFF2-40B4-BE49-F238E27FC236}">
                <a16:creationId xmlns:a16="http://schemas.microsoft.com/office/drawing/2014/main" id="{04567AB4-A9FB-F733-85AF-E08E4520A922}"/>
              </a:ext>
            </a:extLst>
          </p:cNvPr>
          <p:cNvSpPr txBox="1"/>
          <p:nvPr/>
        </p:nvSpPr>
        <p:spPr>
          <a:xfrm>
            <a:off x="868524" y="4377951"/>
            <a:ext cx="7848872" cy="4043774"/>
          </a:xfrm>
          <a:prstGeom prst="rect">
            <a:avLst/>
          </a:prstGeom>
          <a:noFill/>
        </p:spPr>
        <p:txBody>
          <a:bodyPr wrap="square" rtlCol="0">
            <a:prstTxWarp prst="textInflate">
              <a:avLst/>
            </a:prstTxWarp>
            <a:spAutoFit/>
          </a:bodyPr>
          <a:lstStyle/>
          <a:p>
            <a:r>
              <a:rPr lang="pt-BR" sz="9600" b="1" dirty="0">
                <a:effectLst>
                  <a:innerShdw blurRad="63500" dist="50800" dir="13500000">
                    <a:schemeClr val="bg1">
                      <a:alpha val="45000"/>
                    </a:schemeClr>
                  </a:innerShdw>
                </a:effectLst>
                <a:latin typeface="Arial" panose="020B0604020202020204" pitchFamily="34" charset="0"/>
                <a:cs typeface="Arial" panose="020B0604020202020204" pitchFamily="34" charset="0"/>
              </a:rPr>
              <a:t>01, </a:t>
            </a:r>
          </a:p>
          <a:p>
            <a:r>
              <a:rPr lang="pt-BR" sz="9600" b="1" dirty="0">
                <a:effectLst>
                  <a:innerShdw blurRad="63500" dist="50800" dir="13500000">
                    <a:schemeClr val="bg1">
                      <a:alpha val="45000"/>
                    </a:schemeClr>
                  </a:innerShdw>
                </a:effectLst>
                <a:latin typeface="Arial" panose="020B0604020202020204" pitchFamily="34" charset="0"/>
                <a:cs typeface="Arial" panose="020B0604020202020204" pitchFamily="34" charset="0"/>
              </a:rPr>
              <a:t>O Que é um Mainframe?</a:t>
            </a:r>
          </a:p>
        </p:txBody>
      </p:sp>
      <p:sp>
        <p:nvSpPr>
          <p:cNvPr id="7" name="Retângulo 6">
            <a:extLst>
              <a:ext uri="{FF2B5EF4-FFF2-40B4-BE49-F238E27FC236}">
                <a16:creationId xmlns:a16="http://schemas.microsoft.com/office/drawing/2014/main" id="{FBDDF841-F56B-643A-AB31-56636AA0B7B6}"/>
              </a:ext>
            </a:extLst>
          </p:cNvPr>
          <p:cNvSpPr/>
          <p:nvPr/>
        </p:nvSpPr>
        <p:spPr>
          <a:xfrm>
            <a:off x="-1" y="-2"/>
            <a:ext cx="400046" cy="12801602"/>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8" name="Retângulo 7">
            <a:extLst>
              <a:ext uri="{FF2B5EF4-FFF2-40B4-BE49-F238E27FC236}">
                <a16:creationId xmlns:a16="http://schemas.microsoft.com/office/drawing/2014/main" id="{E4F921C5-612E-BC38-5485-1D3178C39DB8}"/>
              </a:ext>
            </a:extLst>
          </p:cNvPr>
          <p:cNvSpPr/>
          <p:nvPr/>
        </p:nvSpPr>
        <p:spPr>
          <a:xfrm>
            <a:off x="9201155" y="-3"/>
            <a:ext cx="400046" cy="12801602"/>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9" name="Retângulo 8">
            <a:extLst>
              <a:ext uri="{FF2B5EF4-FFF2-40B4-BE49-F238E27FC236}">
                <a16:creationId xmlns:a16="http://schemas.microsoft.com/office/drawing/2014/main" id="{7068D9AC-34CF-0A19-3668-4D4026DBDC6B}"/>
              </a:ext>
            </a:extLst>
          </p:cNvPr>
          <p:cNvSpPr/>
          <p:nvPr/>
        </p:nvSpPr>
        <p:spPr>
          <a:xfrm rot="5400000">
            <a:off x="4616208" y="7833264"/>
            <a:ext cx="368784" cy="9601200"/>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10" name="Retângulo 9">
            <a:extLst>
              <a:ext uri="{FF2B5EF4-FFF2-40B4-BE49-F238E27FC236}">
                <a16:creationId xmlns:a16="http://schemas.microsoft.com/office/drawing/2014/main" id="{56E3A31D-152D-338A-DF4D-593CE9FA8246}"/>
              </a:ext>
            </a:extLst>
          </p:cNvPr>
          <p:cNvSpPr/>
          <p:nvPr/>
        </p:nvSpPr>
        <p:spPr>
          <a:xfrm rot="5400000">
            <a:off x="4616205" y="-4628736"/>
            <a:ext cx="368784" cy="9601200"/>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15" name="Espaço Reservado para Número de Slide 14">
            <a:extLst>
              <a:ext uri="{FF2B5EF4-FFF2-40B4-BE49-F238E27FC236}">
                <a16:creationId xmlns:a16="http://schemas.microsoft.com/office/drawing/2014/main" id="{4E8F4F04-6B0B-E813-9807-A234CE6C2C56}"/>
              </a:ext>
            </a:extLst>
          </p:cNvPr>
          <p:cNvSpPr>
            <a:spLocks noGrp="1"/>
          </p:cNvSpPr>
          <p:nvPr>
            <p:ph type="sldNum" sz="quarter" idx="12"/>
          </p:nvPr>
        </p:nvSpPr>
        <p:spPr>
          <a:xfrm>
            <a:off x="7088414" y="11955438"/>
            <a:ext cx="2160270" cy="681567"/>
          </a:xfrm>
        </p:spPr>
        <p:txBody>
          <a:bodyPr/>
          <a:lstStyle/>
          <a:p>
            <a:fld id="{DA00DAF3-9E71-4F2F-9145-0BB74A1ADE70}" type="slidenum">
              <a:rPr lang="pt-BR" sz="1600" b="1" smtClean="0">
                <a:solidFill>
                  <a:schemeClr val="tx1"/>
                </a:solidFill>
                <a:latin typeface="Arial" panose="020B0604020202020204" pitchFamily="34" charset="0"/>
                <a:cs typeface="Arial" panose="020B0604020202020204" pitchFamily="34" charset="0"/>
              </a:rPr>
              <a:t>2</a:t>
            </a:fld>
            <a:endParaRPr lang="pt-BR" sz="16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5815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6B050FA-1CF5-3E8B-7BE9-1EC50ADB4CD5}"/>
              </a:ext>
            </a:extLst>
          </p:cNvPr>
          <p:cNvSpPr txBox="1"/>
          <p:nvPr/>
        </p:nvSpPr>
        <p:spPr>
          <a:xfrm>
            <a:off x="539602" y="1864296"/>
            <a:ext cx="8437462" cy="2308324"/>
          </a:xfrm>
          <a:prstGeom prst="rect">
            <a:avLst/>
          </a:prstGeom>
          <a:noFill/>
        </p:spPr>
        <p:txBody>
          <a:bodyPr wrap="square" rtlCol="0">
            <a:spAutoFit/>
          </a:bodyPr>
          <a:lstStyle/>
          <a:p>
            <a:pPr algn="just"/>
            <a:r>
              <a:rPr lang="pt-BR" sz="2400" dirty="0"/>
              <a:t>	Um mainframe é um tipo especial de computador projetado para processar grandes quantidades de informações rapidamente e com alta confiabilidade. Pense nele como um supercomputador que trabalha nos bastidores, garantindo que operações bancárias, reservas de voos e outras transações críticas aconteçam sem falhas.</a:t>
            </a:r>
            <a:endParaRPr lang="pt-BR" dirty="0"/>
          </a:p>
        </p:txBody>
      </p:sp>
      <p:sp>
        <p:nvSpPr>
          <p:cNvPr id="4" name="CaixaDeTexto 3">
            <a:extLst>
              <a:ext uri="{FF2B5EF4-FFF2-40B4-BE49-F238E27FC236}">
                <a16:creationId xmlns:a16="http://schemas.microsoft.com/office/drawing/2014/main" id="{89F47AF7-C9C0-7024-54D0-A7FF12459C04}"/>
              </a:ext>
            </a:extLst>
          </p:cNvPr>
          <p:cNvSpPr txBox="1"/>
          <p:nvPr/>
        </p:nvSpPr>
        <p:spPr>
          <a:xfrm>
            <a:off x="552128" y="294938"/>
            <a:ext cx="5832648" cy="707886"/>
          </a:xfrm>
          <a:prstGeom prst="rect">
            <a:avLst/>
          </a:prstGeom>
          <a:noFill/>
        </p:spPr>
        <p:txBody>
          <a:bodyPr wrap="square" rtlCol="0">
            <a:spAutoFit/>
          </a:bodyPr>
          <a:lstStyle/>
          <a:p>
            <a:pPr algn="just"/>
            <a:r>
              <a:rPr lang="pt-BR" sz="4000" dirty="0">
                <a:latin typeface="Times New Roman" panose="02020603050405020304" pitchFamily="18" charset="0"/>
                <a:cs typeface="Times New Roman" panose="02020603050405020304" pitchFamily="18" charset="0"/>
              </a:rPr>
              <a:t>O Que é um Mainframe?</a:t>
            </a:r>
            <a:endParaRPr lang="pt-BR" sz="3200" dirty="0">
              <a:latin typeface="Times New Roman" panose="02020603050405020304" pitchFamily="18" charset="0"/>
              <a:cs typeface="Times New Roman" panose="02020603050405020304" pitchFamily="18" charset="0"/>
            </a:endParaRPr>
          </a:p>
        </p:txBody>
      </p:sp>
      <p:sp>
        <p:nvSpPr>
          <p:cNvPr id="5" name="CaixaDeTexto 4">
            <a:extLst>
              <a:ext uri="{FF2B5EF4-FFF2-40B4-BE49-F238E27FC236}">
                <a16:creationId xmlns:a16="http://schemas.microsoft.com/office/drawing/2014/main" id="{5DC5E266-1159-F46F-ABD0-60051E6FC231}"/>
              </a:ext>
            </a:extLst>
          </p:cNvPr>
          <p:cNvSpPr txBox="1"/>
          <p:nvPr/>
        </p:nvSpPr>
        <p:spPr>
          <a:xfrm>
            <a:off x="552128" y="1002824"/>
            <a:ext cx="5832648" cy="584775"/>
          </a:xfrm>
          <a:prstGeom prst="rect">
            <a:avLst/>
          </a:prstGeom>
          <a:noFill/>
        </p:spPr>
        <p:txBody>
          <a:bodyPr wrap="square" rtlCol="0">
            <a:spAutoFit/>
          </a:bodyPr>
          <a:lstStyle/>
          <a:p>
            <a:pPr algn="just"/>
            <a:r>
              <a:rPr lang="pt-BR" sz="3200" dirty="0">
                <a:latin typeface="Bookman Old Style" panose="02050604050505020204" pitchFamily="18" charset="0"/>
                <a:cs typeface="Times New Roman" panose="02020603050405020304" pitchFamily="18" charset="0"/>
              </a:rPr>
              <a:t>O Gigante Invisível</a:t>
            </a:r>
          </a:p>
        </p:txBody>
      </p:sp>
      <p:sp>
        <p:nvSpPr>
          <p:cNvPr id="7" name="Retângulo 6">
            <a:extLst>
              <a:ext uri="{FF2B5EF4-FFF2-40B4-BE49-F238E27FC236}">
                <a16:creationId xmlns:a16="http://schemas.microsoft.com/office/drawing/2014/main" id="{4FEFCF98-2F3C-5BD3-8E12-E710F660549F}"/>
              </a:ext>
            </a:extLst>
          </p:cNvPr>
          <p:cNvSpPr/>
          <p:nvPr/>
        </p:nvSpPr>
        <p:spPr>
          <a:xfrm>
            <a:off x="-1" y="-2"/>
            <a:ext cx="400046" cy="12801602"/>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rgbClr val="001175"/>
              </a:solidFill>
            </a:endParaRPr>
          </a:p>
        </p:txBody>
      </p:sp>
      <p:pic>
        <p:nvPicPr>
          <p:cNvPr id="1026" name="Picture 2" descr="Historia y desarrollo de los sistemas Mainframe">
            <a:extLst>
              <a:ext uri="{FF2B5EF4-FFF2-40B4-BE49-F238E27FC236}">
                <a16:creationId xmlns:a16="http://schemas.microsoft.com/office/drawing/2014/main" id="{35FEC0E8-3C08-12D5-A47C-6E644A33F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184" y="4569845"/>
            <a:ext cx="6602741" cy="38672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descr="What Is a Mainframe? | Definition from TechTarget">
            <a:extLst>
              <a:ext uri="{FF2B5EF4-FFF2-40B4-BE49-F238E27FC236}">
                <a16:creationId xmlns:a16="http://schemas.microsoft.com/office/drawing/2014/main" id="{0134345A-1CC1-B1DA-7526-FF7FA1C3C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828" y="8858024"/>
            <a:ext cx="4791236" cy="333573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8A88863-F158-3729-BE74-855BEDF742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847" y="9844000"/>
            <a:ext cx="3402707" cy="1363783"/>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31D5F6A1-56A6-FDA5-3C45-1FB87E4A14A6}"/>
              </a:ext>
            </a:extLst>
          </p:cNvPr>
          <p:cNvSpPr txBox="1"/>
          <p:nvPr/>
        </p:nvSpPr>
        <p:spPr>
          <a:xfrm>
            <a:off x="400045" y="12216825"/>
            <a:ext cx="5432318" cy="584775"/>
          </a:xfrm>
          <a:prstGeom prst="rect">
            <a:avLst/>
          </a:prstGeom>
          <a:noFill/>
        </p:spPr>
        <p:txBody>
          <a:bodyPr wrap="square" rtlCol="0">
            <a:spAutoFit/>
          </a:bodyPr>
          <a:lstStyle/>
          <a:p>
            <a:pPr algn="just"/>
            <a:r>
              <a:rPr lang="pt-BR" sz="1600" dirty="0"/>
              <a:t>- Imagens exemplo de um DATACENTER, um Mainframe e logo da IBM (Criadora dos Mainframes);</a:t>
            </a:r>
          </a:p>
        </p:txBody>
      </p:sp>
      <p:sp>
        <p:nvSpPr>
          <p:cNvPr id="16" name="Espaço Reservado para Número de Slide 14">
            <a:extLst>
              <a:ext uri="{FF2B5EF4-FFF2-40B4-BE49-F238E27FC236}">
                <a16:creationId xmlns:a16="http://schemas.microsoft.com/office/drawing/2014/main" id="{07D0D9CF-68F2-10B2-FFD5-A304E1E16838}"/>
              </a:ext>
            </a:extLst>
          </p:cNvPr>
          <p:cNvSpPr>
            <a:spLocks noGrp="1"/>
          </p:cNvSpPr>
          <p:nvPr>
            <p:ph type="sldNum" sz="quarter" idx="12"/>
          </p:nvPr>
        </p:nvSpPr>
        <p:spPr>
          <a:xfrm>
            <a:off x="7088414" y="11955438"/>
            <a:ext cx="2160270" cy="681567"/>
          </a:xfrm>
        </p:spPr>
        <p:txBody>
          <a:bodyPr/>
          <a:lstStyle/>
          <a:p>
            <a:fld id="{DA00DAF3-9E71-4F2F-9145-0BB74A1ADE70}" type="slidenum">
              <a:rPr lang="pt-BR" sz="1600" b="1" smtClean="0">
                <a:solidFill>
                  <a:schemeClr val="tx1"/>
                </a:solidFill>
                <a:latin typeface="Arial" panose="020B0604020202020204" pitchFamily="34" charset="0"/>
                <a:cs typeface="Arial" panose="020B0604020202020204" pitchFamily="34" charset="0"/>
              </a:rPr>
              <a:t>3</a:t>
            </a:fld>
            <a:endParaRPr lang="pt-BR" sz="16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1509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C0E80EA7-2B72-CF42-0859-FD14D638376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9601200" cy="12801600"/>
          </a:xfrm>
          <a:prstGeom prst="rect">
            <a:avLst/>
          </a:prstGeom>
        </p:spPr>
      </p:pic>
      <p:sp>
        <p:nvSpPr>
          <p:cNvPr id="6" name="CaixaDeTexto 5">
            <a:extLst>
              <a:ext uri="{FF2B5EF4-FFF2-40B4-BE49-F238E27FC236}">
                <a16:creationId xmlns:a16="http://schemas.microsoft.com/office/drawing/2014/main" id="{04567AB4-A9FB-F733-85AF-E08E4520A922}"/>
              </a:ext>
            </a:extLst>
          </p:cNvPr>
          <p:cNvSpPr txBox="1"/>
          <p:nvPr/>
        </p:nvSpPr>
        <p:spPr>
          <a:xfrm>
            <a:off x="688289" y="4604003"/>
            <a:ext cx="8216981" cy="3597722"/>
          </a:xfrm>
          <a:prstGeom prst="rect">
            <a:avLst/>
          </a:prstGeom>
          <a:noFill/>
        </p:spPr>
        <p:txBody>
          <a:bodyPr wrap="square" rtlCol="0">
            <a:prstTxWarp prst="textDeflateInflate">
              <a:avLst>
                <a:gd name="adj" fmla="val 64675"/>
              </a:avLst>
            </a:prstTxWarp>
            <a:spAutoFit/>
          </a:bodyPr>
          <a:lstStyle/>
          <a:p>
            <a:r>
              <a:rPr lang="pt-BR" sz="9600" b="1" dirty="0">
                <a:effectLst>
                  <a:innerShdw blurRad="63500" dist="50800" dir="13500000">
                    <a:schemeClr val="bg1">
                      <a:alpha val="45000"/>
                    </a:schemeClr>
                  </a:innerShdw>
                </a:effectLst>
                <a:latin typeface="Arial" panose="020B0604020202020204" pitchFamily="34" charset="0"/>
                <a:cs typeface="Arial" panose="020B0604020202020204" pitchFamily="34" charset="0"/>
              </a:rPr>
              <a:t>02, Programação no Mainframe</a:t>
            </a:r>
          </a:p>
        </p:txBody>
      </p:sp>
      <p:sp>
        <p:nvSpPr>
          <p:cNvPr id="7" name="Retângulo 6">
            <a:extLst>
              <a:ext uri="{FF2B5EF4-FFF2-40B4-BE49-F238E27FC236}">
                <a16:creationId xmlns:a16="http://schemas.microsoft.com/office/drawing/2014/main" id="{FBDDF841-F56B-643A-AB31-56636AA0B7B6}"/>
              </a:ext>
            </a:extLst>
          </p:cNvPr>
          <p:cNvSpPr/>
          <p:nvPr/>
        </p:nvSpPr>
        <p:spPr>
          <a:xfrm>
            <a:off x="-1" y="-2"/>
            <a:ext cx="400046" cy="12801602"/>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8" name="Retângulo 7">
            <a:extLst>
              <a:ext uri="{FF2B5EF4-FFF2-40B4-BE49-F238E27FC236}">
                <a16:creationId xmlns:a16="http://schemas.microsoft.com/office/drawing/2014/main" id="{E4F921C5-612E-BC38-5485-1D3178C39DB8}"/>
              </a:ext>
            </a:extLst>
          </p:cNvPr>
          <p:cNvSpPr/>
          <p:nvPr/>
        </p:nvSpPr>
        <p:spPr>
          <a:xfrm>
            <a:off x="9201155" y="-3"/>
            <a:ext cx="400046" cy="12801602"/>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9" name="Retângulo 8">
            <a:extLst>
              <a:ext uri="{FF2B5EF4-FFF2-40B4-BE49-F238E27FC236}">
                <a16:creationId xmlns:a16="http://schemas.microsoft.com/office/drawing/2014/main" id="{7068D9AC-34CF-0A19-3668-4D4026DBDC6B}"/>
              </a:ext>
            </a:extLst>
          </p:cNvPr>
          <p:cNvSpPr/>
          <p:nvPr/>
        </p:nvSpPr>
        <p:spPr>
          <a:xfrm rot="5400000">
            <a:off x="4616208" y="7833264"/>
            <a:ext cx="368784" cy="9601200"/>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10" name="Retângulo 9">
            <a:extLst>
              <a:ext uri="{FF2B5EF4-FFF2-40B4-BE49-F238E27FC236}">
                <a16:creationId xmlns:a16="http://schemas.microsoft.com/office/drawing/2014/main" id="{56E3A31D-152D-338A-DF4D-593CE9FA8246}"/>
              </a:ext>
            </a:extLst>
          </p:cNvPr>
          <p:cNvSpPr/>
          <p:nvPr/>
        </p:nvSpPr>
        <p:spPr>
          <a:xfrm rot="5400000">
            <a:off x="4616205" y="-4628736"/>
            <a:ext cx="368784" cy="9601200"/>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12" name="Espaço Reservado para Número de Slide 14">
            <a:extLst>
              <a:ext uri="{FF2B5EF4-FFF2-40B4-BE49-F238E27FC236}">
                <a16:creationId xmlns:a16="http://schemas.microsoft.com/office/drawing/2014/main" id="{07923D83-4244-EDCD-8C90-8E7BB40BA488}"/>
              </a:ext>
            </a:extLst>
          </p:cNvPr>
          <p:cNvSpPr>
            <a:spLocks noGrp="1"/>
          </p:cNvSpPr>
          <p:nvPr>
            <p:ph type="sldNum" sz="quarter" idx="12"/>
          </p:nvPr>
        </p:nvSpPr>
        <p:spPr>
          <a:xfrm>
            <a:off x="7088414" y="11955438"/>
            <a:ext cx="2160270" cy="681567"/>
          </a:xfrm>
        </p:spPr>
        <p:txBody>
          <a:bodyPr/>
          <a:lstStyle/>
          <a:p>
            <a:fld id="{DA00DAF3-9E71-4F2F-9145-0BB74A1ADE70}" type="slidenum">
              <a:rPr lang="pt-BR" sz="1600" b="1" smtClean="0">
                <a:solidFill>
                  <a:schemeClr val="tx1"/>
                </a:solidFill>
                <a:latin typeface="Arial" panose="020B0604020202020204" pitchFamily="34" charset="0"/>
                <a:cs typeface="Arial" panose="020B0604020202020204" pitchFamily="34" charset="0"/>
              </a:rPr>
              <a:t>4</a:t>
            </a:fld>
            <a:endParaRPr lang="pt-BR" sz="16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6687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E2B8640-50A5-8AE0-DD0E-539AAF1A83C2}"/>
              </a:ext>
            </a:extLst>
          </p:cNvPr>
          <p:cNvSpPr/>
          <p:nvPr/>
        </p:nvSpPr>
        <p:spPr>
          <a:xfrm>
            <a:off x="-1" y="-2"/>
            <a:ext cx="400046" cy="12801602"/>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rgbClr val="001175"/>
              </a:solidFill>
            </a:endParaRPr>
          </a:p>
        </p:txBody>
      </p:sp>
      <p:sp>
        <p:nvSpPr>
          <p:cNvPr id="3" name="CaixaDeTexto 2">
            <a:extLst>
              <a:ext uri="{FF2B5EF4-FFF2-40B4-BE49-F238E27FC236}">
                <a16:creationId xmlns:a16="http://schemas.microsoft.com/office/drawing/2014/main" id="{E6FDDDFE-61D9-9B49-9D2C-9441C6C1B825}"/>
              </a:ext>
            </a:extLst>
          </p:cNvPr>
          <p:cNvSpPr txBox="1"/>
          <p:nvPr/>
        </p:nvSpPr>
        <p:spPr>
          <a:xfrm>
            <a:off x="552128" y="294938"/>
            <a:ext cx="10729192" cy="707886"/>
          </a:xfrm>
          <a:prstGeom prst="rect">
            <a:avLst/>
          </a:prstGeom>
          <a:noFill/>
        </p:spPr>
        <p:txBody>
          <a:bodyPr wrap="square" rtlCol="0">
            <a:spAutoFit/>
          </a:bodyPr>
          <a:lstStyle/>
          <a:p>
            <a:pPr algn="just"/>
            <a:r>
              <a:rPr lang="pt-BR" sz="4000" dirty="0">
                <a:latin typeface="Times New Roman" panose="02020603050405020304" pitchFamily="18" charset="0"/>
                <a:cs typeface="Times New Roman" panose="02020603050405020304" pitchFamily="18" charset="0"/>
              </a:rPr>
              <a:t>Linguagens de Programação do Mainframe</a:t>
            </a:r>
            <a:endParaRPr lang="pt-BR" sz="3200" dirty="0">
              <a:latin typeface="Times New Roman" panose="02020603050405020304" pitchFamily="18" charset="0"/>
              <a:cs typeface="Times New Roman" panose="02020603050405020304" pitchFamily="18" charset="0"/>
            </a:endParaRPr>
          </a:p>
        </p:txBody>
      </p:sp>
      <p:sp>
        <p:nvSpPr>
          <p:cNvPr id="4" name="CaixaDeTexto 3">
            <a:extLst>
              <a:ext uri="{FF2B5EF4-FFF2-40B4-BE49-F238E27FC236}">
                <a16:creationId xmlns:a16="http://schemas.microsoft.com/office/drawing/2014/main" id="{70D5A83B-C83C-7D80-3EDB-70DC55D6C6FE}"/>
              </a:ext>
            </a:extLst>
          </p:cNvPr>
          <p:cNvSpPr txBox="1"/>
          <p:nvPr/>
        </p:nvSpPr>
        <p:spPr>
          <a:xfrm>
            <a:off x="552128" y="1002824"/>
            <a:ext cx="7560840" cy="584775"/>
          </a:xfrm>
          <a:prstGeom prst="rect">
            <a:avLst/>
          </a:prstGeom>
          <a:noFill/>
        </p:spPr>
        <p:txBody>
          <a:bodyPr wrap="square" rtlCol="0">
            <a:spAutoFit/>
          </a:bodyPr>
          <a:lstStyle/>
          <a:p>
            <a:pPr algn="just"/>
            <a:r>
              <a:rPr lang="pt-BR" sz="3200" dirty="0">
                <a:latin typeface="Bookman Old Style" panose="02050604050505020204" pitchFamily="18" charset="0"/>
                <a:cs typeface="Times New Roman" panose="02020603050405020304" pitchFamily="18" charset="0"/>
              </a:rPr>
              <a:t>COBOL: O Vovô das Linguagens</a:t>
            </a:r>
          </a:p>
        </p:txBody>
      </p:sp>
      <p:sp>
        <p:nvSpPr>
          <p:cNvPr id="6" name="CaixaDeTexto 5">
            <a:extLst>
              <a:ext uri="{FF2B5EF4-FFF2-40B4-BE49-F238E27FC236}">
                <a16:creationId xmlns:a16="http://schemas.microsoft.com/office/drawing/2014/main" id="{CA2DCF7A-0A7B-1204-37FA-73D8BC62EE7D}"/>
              </a:ext>
            </a:extLst>
          </p:cNvPr>
          <p:cNvSpPr txBox="1"/>
          <p:nvPr/>
        </p:nvSpPr>
        <p:spPr>
          <a:xfrm>
            <a:off x="539602" y="1864296"/>
            <a:ext cx="8437462" cy="3046988"/>
          </a:xfrm>
          <a:prstGeom prst="rect">
            <a:avLst/>
          </a:prstGeom>
          <a:noFill/>
        </p:spPr>
        <p:txBody>
          <a:bodyPr wrap="square" rtlCol="0">
            <a:spAutoFit/>
          </a:bodyPr>
          <a:lstStyle/>
          <a:p>
            <a:pPr algn="just"/>
            <a:r>
              <a:rPr lang="pt-BR" sz="2400" dirty="0"/>
              <a:t>	COBOL (Common Business-</a:t>
            </a:r>
            <a:r>
              <a:rPr lang="pt-BR" sz="2400" dirty="0" err="1"/>
              <a:t>Oriented</a:t>
            </a:r>
            <a:r>
              <a:rPr lang="pt-BR" sz="2400" dirty="0"/>
              <a:t> </a:t>
            </a:r>
            <a:r>
              <a:rPr lang="pt-BR" sz="2400" dirty="0" err="1"/>
              <a:t>Language</a:t>
            </a:r>
            <a:r>
              <a:rPr lang="pt-BR" sz="2400" dirty="0"/>
              <a:t>) é uma das linguagens de programação mais antigas ainda em uso. Criada nos anos 1950, é a espinha dorsal de muitos sistemas financeiros e empresariais. Mesmo sendo uma linguagem antiga, COBOL é extremamente eficiente e confiável. Por exemplo, quando você faz um saque no caixa eletrônico, é provável que o programa que processa essa transação seja escrito em COBOL.</a:t>
            </a:r>
            <a:endParaRPr lang="pt-BR" dirty="0"/>
          </a:p>
        </p:txBody>
      </p:sp>
      <p:pic>
        <p:nvPicPr>
          <p:cNvPr id="8" name="Imagem 7">
            <a:extLst>
              <a:ext uri="{FF2B5EF4-FFF2-40B4-BE49-F238E27FC236}">
                <a16:creationId xmlns:a16="http://schemas.microsoft.com/office/drawing/2014/main" id="{8D0B9B5E-4677-55C8-4C8B-664C8634AFE2}"/>
              </a:ext>
            </a:extLst>
          </p:cNvPr>
          <p:cNvPicPr>
            <a:picLocks noChangeAspect="1"/>
          </p:cNvPicPr>
          <p:nvPr/>
        </p:nvPicPr>
        <p:blipFill rotWithShape="1">
          <a:blip r:embed="rId2">
            <a:extLst>
              <a:ext uri="{28A0092B-C50C-407E-A947-70E740481C1C}">
                <a14:useLocalDpi xmlns:a14="http://schemas.microsoft.com/office/drawing/2010/main" val="0"/>
              </a:ext>
            </a:extLst>
          </a:blip>
          <a:srcRect r="-1381" b="4202"/>
          <a:stretch/>
        </p:blipFill>
        <p:spPr>
          <a:xfrm>
            <a:off x="3422389" y="4911284"/>
            <a:ext cx="5461137" cy="704415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0" name="CaixaDeTexto 9">
            <a:extLst>
              <a:ext uri="{FF2B5EF4-FFF2-40B4-BE49-F238E27FC236}">
                <a16:creationId xmlns:a16="http://schemas.microsoft.com/office/drawing/2014/main" id="{06BA725D-4047-9980-D2C4-E0CCACA8934B}"/>
              </a:ext>
            </a:extLst>
          </p:cNvPr>
          <p:cNvSpPr txBox="1"/>
          <p:nvPr/>
        </p:nvSpPr>
        <p:spPr>
          <a:xfrm>
            <a:off x="768152" y="12093855"/>
            <a:ext cx="7115472" cy="584775"/>
          </a:xfrm>
          <a:prstGeom prst="rect">
            <a:avLst/>
          </a:prstGeom>
          <a:noFill/>
        </p:spPr>
        <p:txBody>
          <a:bodyPr wrap="square" rtlCol="0">
            <a:spAutoFit/>
          </a:bodyPr>
          <a:lstStyle/>
          <a:p>
            <a:pPr algn="just"/>
            <a:r>
              <a:rPr lang="pt-BR" sz="1600" dirty="0"/>
              <a:t>- Pequeno código exemplo de COBOL que lê um arquivo de entrada e imprime o conteúdo;</a:t>
            </a:r>
          </a:p>
        </p:txBody>
      </p:sp>
      <p:pic>
        <p:nvPicPr>
          <p:cNvPr id="14" name="Imagem 13">
            <a:extLst>
              <a:ext uri="{FF2B5EF4-FFF2-40B4-BE49-F238E27FC236}">
                <a16:creationId xmlns:a16="http://schemas.microsoft.com/office/drawing/2014/main" id="{46F4853E-1BCE-4FA0-BDC3-0D928F59DA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79" y="7518746"/>
            <a:ext cx="2640360" cy="2260035"/>
          </a:xfrm>
          <a:prstGeom prst="rect">
            <a:avLst/>
          </a:prstGeom>
          <a:effectLst>
            <a:outerShdw blurRad="50800" dist="38100" dir="2700000" algn="tl" rotWithShape="0">
              <a:prstClr val="black">
                <a:alpha val="40000"/>
              </a:prstClr>
            </a:outerShdw>
          </a:effectLst>
        </p:spPr>
      </p:pic>
      <p:sp>
        <p:nvSpPr>
          <p:cNvPr id="19" name="Espaço Reservado para Número de Slide 14">
            <a:extLst>
              <a:ext uri="{FF2B5EF4-FFF2-40B4-BE49-F238E27FC236}">
                <a16:creationId xmlns:a16="http://schemas.microsoft.com/office/drawing/2014/main" id="{85E90E0D-A1CA-ED67-EDE2-98E69C791918}"/>
              </a:ext>
            </a:extLst>
          </p:cNvPr>
          <p:cNvSpPr>
            <a:spLocks noGrp="1"/>
          </p:cNvSpPr>
          <p:nvPr>
            <p:ph type="sldNum" sz="quarter" idx="12"/>
          </p:nvPr>
        </p:nvSpPr>
        <p:spPr>
          <a:xfrm>
            <a:off x="7088414" y="11955438"/>
            <a:ext cx="2160270" cy="681567"/>
          </a:xfrm>
        </p:spPr>
        <p:txBody>
          <a:bodyPr/>
          <a:lstStyle/>
          <a:p>
            <a:fld id="{DA00DAF3-9E71-4F2F-9145-0BB74A1ADE70}" type="slidenum">
              <a:rPr lang="pt-BR" sz="1600" b="1" smtClean="0">
                <a:solidFill>
                  <a:schemeClr val="tx1"/>
                </a:solidFill>
                <a:latin typeface="Arial" panose="020B0604020202020204" pitchFamily="34" charset="0"/>
                <a:cs typeface="Arial" panose="020B0604020202020204" pitchFamily="34" charset="0"/>
              </a:rPr>
              <a:t>5</a:t>
            </a:fld>
            <a:endParaRPr lang="pt-BR" sz="16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7399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E2B8640-50A5-8AE0-DD0E-539AAF1A83C2}"/>
              </a:ext>
            </a:extLst>
          </p:cNvPr>
          <p:cNvSpPr/>
          <p:nvPr/>
        </p:nvSpPr>
        <p:spPr>
          <a:xfrm>
            <a:off x="-1" y="-2"/>
            <a:ext cx="400046" cy="12801602"/>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rgbClr val="001175"/>
              </a:solidFill>
            </a:endParaRPr>
          </a:p>
        </p:txBody>
      </p:sp>
      <p:sp>
        <p:nvSpPr>
          <p:cNvPr id="3" name="CaixaDeTexto 2">
            <a:extLst>
              <a:ext uri="{FF2B5EF4-FFF2-40B4-BE49-F238E27FC236}">
                <a16:creationId xmlns:a16="http://schemas.microsoft.com/office/drawing/2014/main" id="{E6FDDDFE-61D9-9B49-9D2C-9441C6C1B825}"/>
              </a:ext>
            </a:extLst>
          </p:cNvPr>
          <p:cNvSpPr txBox="1"/>
          <p:nvPr/>
        </p:nvSpPr>
        <p:spPr>
          <a:xfrm>
            <a:off x="552128" y="294938"/>
            <a:ext cx="10729192" cy="707886"/>
          </a:xfrm>
          <a:prstGeom prst="rect">
            <a:avLst/>
          </a:prstGeom>
          <a:noFill/>
        </p:spPr>
        <p:txBody>
          <a:bodyPr wrap="square" rtlCol="0">
            <a:spAutoFit/>
          </a:bodyPr>
          <a:lstStyle/>
          <a:p>
            <a:pPr algn="just"/>
            <a:r>
              <a:rPr lang="pt-BR" sz="4000" dirty="0">
                <a:latin typeface="Times New Roman" panose="02020603050405020304" pitchFamily="18" charset="0"/>
                <a:cs typeface="Times New Roman" panose="02020603050405020304" pitchFamily="18" charset="0"/>
              </a:rPr>
              <a:t>Linguagens de Programação do Mainframe</a:t>
            </a:r>
            <a:endParaRPr lang="pt-BR" sz="3200" dirty="0">
              <a:latin typeface="Times New Roman" panose="02020603050405020304" pitchFamily="18" charset="0"/>
              <a:cs typeface="Times New Roman" panose="02020603050405020304" pitchFamily="18" charset="0"/>
            </a:endParaRPr>
          </a:p>
        </p:txBody>
      </p:sp>
      <p:sp>
        <p:nvSpPr>
          <p:cNvPr id="4" name="CaixaDeTexto 3">
            <a:extLst>
              <a:ext uri="{FF2B5EF4-FFF2-40B4-BE49-F238E27FC236}">
                <a16:creationId xmlns:a16="http://schemas.microsoft.com/office/drawing/2014/main" id="{70D5A83B-C83C-7D80-3EDB-70DC55D6C6FE}"/>
              </a:ext>
            </a:extLst>
          </p:cNvPr>
          <p:cNvSpPr txBox="1"/>
          <p:nvPr/>
        </p:nvSpPr>
        <p:spPr>
          <a:xfrm>
            <a:off x="552128" y="1002824"/>
            <a:ext cx="7560840" cy="584775"/>
          </a:xfrm>
          <a:prstGeom prst="rect">
            <a:avLst/>
          </a:prstGeom>
          <a:noFill/>
        </p:spPr>
        <p:txBody>
          <a:bodyPr wrap="square" rtlCol="0">
            <a:spAutoFit/>
          </a:bodyPr>
          <a:lstStyle/>
          <a:p>
            <a:pPr algn="just"/>
            <a:r>
              <a:rPr lang="pt-BR" sz="3200" dirty="0">
                <a:latin typeface="Bookman Old Style" panose="02050604050505020204" pitchFamily="18" charset="0"/>
                <a:cs typeface="Times New Roman" panose="02020603050405020304" pitchFamily="18" charset="0"/>
              </a:rPr>
              <a:t>DB2: O Guardião dos Dados</a:t>
            </a:r>
          </a:p>
        </p:txBody>
      </p:sp>
      <p:sp>
        <p:nvSpPr>
          <p:cNvPr id="6" name="CaixaDeTexto 5">
            <a:extLst>
              <a:ext uri="{FF2B5EF4-FFF2-40B4-BE49-F238E27FC236}">
                <a16:creationId xmlns:a16="http://schemas.microsoft.com/office/drawing/2014/main" id="{CA2DCF7A-0A7B-1204-37FA-73D8BC62EE7D}"/>
              </a:ext>
            </a:extLst>
          </p:cNvPr>
          <p:cNvSpPr txBox="1"/>
          <p:nvPr/>
        </p:nvSpPr>
        <p:spPr>
          <a:xfrm>
            <a:off x="539602" y="1864296"/>
            <a:ext cx="8437462" cy="2677656"/>
          </a:xfrm>
          <a:prstGeom prst="rect">
            <a:avLst/>
          </a:prstGeom>
          <a:noFill/>
        </p:spPr>
        <p:txBody>
          <a:bodyPr wrap="square" rtlCol="0">
            <a:spAutoFit/>
          </a:bodyPr>
          <a:lstStyle/>
          <a:p>
            <a:pPr algn="just"/>
            <a:r>
              <a:rPr lang="pt-BR" sz="2400" dirty="0"/>
              <a:t>	DB2 é um sistema de gerenciamento de banco de dados relacional desenvolvido pela IBM. Ele organiza e armazena dados de maneira eficiente, permitindo que grandes volumes de informações sejam acessados rapidamente. Imagine o DB2 como uma enorme biblioteca digital que guarda todos os dados de uma empresa, como transações financeiras, informações de clientes e registros de estoque.</a:t>
            </a:r>
            <a:endParaRPr lang="pt-BR" dirty="0"/>
          </a:p>
        </p:txBody>
      </p:sp>
      <p:sp>
        <p:nvSpPr>
          <p:cNvPr id="10" name="CaixaDeTexto 9">
            <a:extLst>
              <a:ext uri="{FF2B5EF4-FFF2-40B4-BE49-F238E27FC236}">
                <a16:creationId xmlns:a16="http://schemas.microsoft.com/office/drawing/2014/main" id="{06BA725D-4047-9980-D2C4-E0CCACA8934B}"/>
              </a:ext>
            </a:extLst>
          </p:cNvPr>
          <p:cNvSpPr txBox="1"/>
          <p:nvPr/>
        </p:nvSpPr>
        <p:spPr>
          <a:xfrm>
            <a:off x="553007" y="12003833"/>
            <a:ext cx="7976368" cy="584775"/>
          </a:xfrm>
          <a:prstGeom prst="rect">
            <a:avLst/>
          </a:prstGeom>
          <a:noFill/>
        </p:spPr>
        <p:txBody>
          <a:bodyPr wrap="square" rtlCol="0">
            <a:spAutoFit/>
          </a:bodyPr>
          <a:lstStyle/>
          <a:p>
            <a:pPr algn="just"/>
            <a:r>
              <a:rPr lang="pt-BR" sz="1600" dirty="0"/>
              <a:t>- Pequeno código exemplo DB2 de como executar uma consulta SQL simples usando SQL embutido em COBOL;</a:t>
            </a:r>
          </a:p>
        </p:txBody>
      </p:sp>
      <p:pic>
        <p:nvPicPr>
          <p:cNvPr id="7" name="Imagem 6">
            <a:extLst>
              <a:ext uri="{FF2B5EF4-FFF2-40B4-BE49-F238E27FC236}">
                <a16:creationId xmlns:a16="http://schemas.microsoft.com/office/drawing/2014/main" id="{5E3A6544-2FD7-7FD6-2468-AC0B14239DEB}"/>
              </a:ext>
            </a:extLst>
          </p:cNvPr>
          <p:cNvPicPr>
            <a:picLocks noChangeAspect="1"/>
          </p:cNvPicPr>
          <p:nvPr/>
        </p:nvPicPr>
        <p:blipFill rotWithShape="1">
          <a:blip r:embed="rId2">
            <a:extLst>
              <a:ext uri="{28A0092B-C50C-407E-A947-70E740481C1C}">
                <a14:useLocalDpi xmlns:a14="http://schemas.microsoft.com/office/drawing/2010/main" val="0"/>
              </a:ext>
            </a:extLst>
          </a:blip>
          <a:srcRect r="1205" b="2726"/>
          <a:stretch/>
        </p:blipFill>
        <p:spPr>
          <a:xfrm>
            <a:off x="3072408" y="4648112"/>
            <a:ext cx="5698742" cy="714528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1" name="Imagem 10">
            <a:extLst>
              <a:ext uri="{FF2B5EF4-FFF2-40B4-BE49-F238E27FC236}">
                <a16:creationId xmlns:a16="http://schemas.microsoft.com/office/drawing/2014/main" id="{C29CD7F3-ECE8-A7F4-48AA-B4D239DE3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844" y="6843266"/>
            <a:ext cx="4328142" cy="2434580"/>
          </a:xfrm>
          <a:prstGeom prst="rect">
            <a:avLst/>
          </a:prstGeom>
          <a:effectLst>
            <a:outerShdw blurRad="50800" dist="38100" dir="2700000" algn="tl" rotWithShape="0">
              <a:prstClr val="black">
                <a:alpha val="40000"/>
              </a:prstClr>
            </a:outerShdw>
          </a:effectLst>
        </p:spPr>
      </p:pic>
      <p:sp>
        <p:nvSpPr>
          <p:cNvPr id="16" name="Espaço Reservado para Número de Slide 14">
            <a:extLst>
              <a:ext uri="{FF2B5EF4-FFF2-40B4-BE49-F238E27FC236}">
                <a16:creationId xmlns:a16="http://schemas.microsoft.com/office/drawing/2014/main" id="{7BDD8872-2375-EAE7-D838-81253145B809}"/>
              </a:ext>
            </a:extLst>
          </p:cNvPr>
          <p:cNvSpPr>
            <a:spLocks noGrp="1"/>
          </p:cNvSpPr>
          <p:nvPr>
            <p:ph type="sldNum" sz="quarter" idx="12"/>
          </p:nvPr>
        </p:nvSpPr>
        <p:spPr>
          <a:xfrm>
            <a:off x="7088414" y="11955438"/>
            <a:ext cx="2160270" cy="681567"/>
          </a:xfrm>
        </p:spPr>
        <p:txBody>
          <a:bodyPr/>
          <a:lstStyle/>
          <a:p>
            <a:fld id="{DA00DAF3-9E71-4F2F-9145-0BB74A1ADE70}" type="slidenum">
              <a:rPr lang="pt-BR" sz="1600" b="1" smtClean="0">
                <a:solidFill>
                  <a:schemeClr val="tx1"/>
                </a:solidFill>
                <a:latin typeface="Arial" panose="020B0604020202020204" pitchFamily="34" charset="0"/>
                <a:cs typeface="Arial" panose="020B0604020202020204" pitchFamily="34" charset="0"/>
              </a:rPr>
              <a:t>6</a:t>
            </a:fld>
            <a:endParaRPr lang="pt-BR" sz="16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8757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E2B8640-50A5-8AE0-DD0E-539AAF1A83C2}"/>
              </a:ext>
            </a:extLst>
          </p:cNvPr>
          <p:cNvSpPr/>
          <p:nvPr/>
        </p:nvSpPr>
        <p:spPr>
          <a:xfrm>
            <a:off x="-1" y="-2"/>
            <a:ext cx="400046" cy="12801602"/>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rgbClr val="001175"/>
              </a:solidFill>
            </a:endParaRPr>
          </a:p>
        </p:txBody>
      </p:sp>
      <p:sp>
        <p:nvSpPr>
          <p:cNvPr id="3" name="CaixaDeTexto 2">
            <a:extLst>
              <a:ext uri="{FF2B5EF4-FFF2-40B4-BE49-F238E27FC236}">
                <a16:creationId xmlns:a16="http://schemas.microsoft.com/office/drawing/2014/main" id="{E6FDDDFE-61D9-9B49-9D2C-9441C6C1B825}"/>
              </a:ext>
            </a:extLst>
          </p:cNvPr>
          <p:cNvSpPr txBox="1"/>
          <p:nvPr/>
        </p:nvSpPr>
        <p:spPr>
          <a:xfrm>
            <a:off x="552128" y="294938"/>
            <a:ext cx="10729192" cy="707886"/>
          </a:xfrm>
          <a:prstGeom prst="rect">
            <a:avLst/>
          </a:prstGeom>
          <a:noFill/>
        </p:spPr>
        <p:txBody>
          <a:bodyPr wrap="square" rtlCol="0">
            <a:spAutoFit/>
          </a:bodyPr>
          <a:lstStyle/>
          <a:p>
            <a:pPr algn="just"/>
            <a:r>
              <a:rPr lang="pt-BR" sz="4000" dirty="0">
                <a:latin typeface="Times New Roman" panose="02020603050405020304" pitchFamily="18" charset="0"/>
                <a:cs typeface="Times New Roman" panose="02020603050405020304" pitchFamily="18" charset="0"/>
              </a:rPr>
              <a:t>Linguagens de Programação do Mainframe</a:t>
            </a:r>
            <a:endParaRPr lang="pt-BR" sz="3200" dirty="0">
              <a:latin typeface="Times New Roman" panose="02020603050405020304" pitchFamily="18" charset="0"/>
              <a:cs typeface="Times New Roman" panose="02020603050405020304" pitchFamily="18" charset="0"/>
            </a:endParaRPr>
          </a:p>
        </p:txBody>
      </p:sp>
      <p:sp>
        <p:nvSpPr>
          <p:cNvPr id="4" name="CaixaDeTexto 3">
            <a:extLst>
              <a:ext uri="{FF2B5EF4-FFF2-40B4-BE49-F238E27FC236}">
                <a16:creationId xmlns:a16="http://schemas.microsoft.com/office/drawing/2014/main" id="{70D5A83B-C83C-7D80-3EDB-70DC55D6C6FE}"/>
              </a:ext>
            </a:extLst>
          </p:cNvPr>
          <p:cNvSpPr txBox="1"/>
          <p:nvPr/>
        </p:nvSpPr>
        <p:spPr>
          <a:xfrm>
            <a:off x="552128" y="1002824"/>
            <a:ext cx="7560840" cy="584775"/>
          </a:xfrm>
          <a:prstGeom prst="rect">
            <a:avLst/>
          </a:prstGeom>
          <a:noFill/>
        </p:spPr>
        <p:txBody>
          <a:bodyPr wrap="square" rtlCol="0">
            <a:spAutoFit/>
          </a:bodyPr>
          <a:lstStyle/>
          <a:p>
            <a:pPr algn="just"/>
            <a:r>
              <a:rPr lang="pt-BR" sz="3200" dirty="0">
                <a:latin typeface="Bookman Old Style" panose="02050604050505020204" pitchFamily="18" charset="0"/>
                <a:cs typeface="Times New Roman" panose="02020603050405020304" pitchFamily="18" charset="0"/>
              </a:rPr>
              <a:t>JCL: O Maestro dos Jobs</a:t>
            </a:r>
          </a:p>
        </p:txBody>
      </p:sp>
      <p:sp>
        <p:nvSpPr>
          <p:cNvPr id="6" name="CaixaDeTexto 5">
            <a:extLst>
              <a:ext uri="{FF2B5EF4-FFF2-40B4-BE49-F238E27FC236}">
                <a16:creationId xmlns:a16="http://schemas.microsoft.com/office/drawing/2014/main" id="{CA2DCF7A-0A7B-1204-37FA-73D8BC62EE7D}"/>
              </a:ext>
            </a:extLst>
          </p:cNvPr>
          <p:cNvSpPr txBox="1"/>
          <p:nvPr/>
        </p:nvSpPr>
        <p:spPr>
          <a:xfrm>
            <a:off x="539602" y="1864296"/>
            <a:ext cx="8437462" cy="3046988"/>
          </a:xfrm>
          <a:prstGeom prst="rect">
            <a:avLst/>
          </a:prstGeom>
          <a:noFill/>
        </p:spPr>
        <p:txBody>
          <a:bodyPr wrap="square" rtlCol="0">
            <a:spAutoFit/>
          </a:bodyPr>
          <a:lstStyle/>
          <a:p>
            <a:pPr algn="just"/>
            <a:r>
              <a:rPr lang="pt-BR" sz="2400" dirty="0"/>
              <a:t>	JCL (</a:t>
            </a:r>
            <a:r>
              <a:rPr lang="pt-BR" sz="2400" dirty="0" err="1"/>
              <a:t>Job</a:t>
            </a:r>
            <a:r>
              <a:rPr lang="pt-BR" sz="2400" dirty="0"/>
              <a:t> </a:t>
            </a:r>
            <a:r>
              <a:rPr lang="pt-BR" sz="2400" dirty="0" err="1"/>
              <a:t>Control</a:t>
            </a:r>
            <a:r>
              <a:rPr lang="pt-BR" sz="2400" dirty="0"/>
              <a:t> </a:t>
            </a:r>
            <a:r>
              <a:rPr lang="pt-BR" sz="2400" dirty="0" err="1"/>
              <a:t>Language</a:t>
            </a:r>
            <a:r>
              <a:rPr lang="pt-BR" sz="2400" dirty="0"/>
              <a:t>) é a linguagem usada para controlar e gerenciar os trabalhos (</a:t>
            </a:r>
            <a:r>
              <a:rPr lang="pt-BR" sz="2400" dirty="0" err="1"/>
              <a:t>jobs</a:t>
            </a:r>
            <a:r>
              <a:rPr lang="pt-BR" sz="2400" dirty="0"/>
              <a:t>) no mainframe. Pense no JCL como o maestro de uma orquestra, coordenando todos os programas e processos para garantir que tudo funcione em harmonia. Um exemplo cotidiano de JCL em ação é quando um banco processa milhões de transações durante a noite para atualizar os saldos das contas dos clientes antes do próximo dia útil.</a:t>
            </a:r>
            <a:endParaRPr lang="pt-BR" dirty="0"/>
          </a:p>
        </p:txBody>
      </p:sp>
      <p:sp>
        <p:nvSpPr>
          <p:cNvPr id="10" name="CaixaDeTexto 9">
            <a:extLst>
              <a:ext uri="{FF2B5EF4-FFF2-40B4-BE49-F238E27FC236}">
                <a16:creationId xmlns:a16="http://schemas.microsoft.com/office/drawing/2014/main" id="{06BA725D-4047-9980-D2C4-E0CCACA8934B}"/>
              </a:ext>
            </a:extLst>
          </p:cNvPr>
          <p:cNvSpPr txBox="1"/>
          <p:nvPr/>
        </p:nvSpPr>
        <p:spPr>
          <a:xfrm>
            <a:off x="540875" y="9353128"/>
            <a:ext cx="7200320" cy="584775"/>
          </a:xfrm>
          <a:prstGeom prst="rect">
            <a:avLst/>
          </a:prstGeom>
          <a:noFill/>
        </p:spPr>
        <p:txBody>
          <a:bodyPr wrap="square" rtlCol="0">
            <a:spAutoFit/>
          </a:bodyPr>
          <a:lstStyle/>
          <a:p>
            <a:pPr algn="just"/>
            <a:r>
              <a:rPr lang="pt-BR" sz="1600" dirty="0"/>
              <a:t>- Pequeno script JCL simples que executa um programa COBOL e redireciona sua saída para um arquivo;</a:t>
            </a:r>
          </a:p>
        </p:txBody>
      </p:sp>
      <p:pic>
        <p:nvPicPr>
          <p:cNvPr id="8" name="Imagem 7">
            <a:extLst>
              <a:ext uri="{FF2B5EF4-FFF2-40B4-BE49-F238E27FC236}">
                <a16:creationId xmlns:a16="http://schemas.microsoft.com/office/drawing/2014/main" id="{9620B98C-7AC7-5482-15EA-1A61C27E570A}"/>
              </a:ext>
            </a:extLst>
          </p:cNvPr>
          <p:cNvPicPr>
            <a:picLocks noChangeAspect="1"/>
          </p:cNvPicPr>
          <p:nvPr/>
        </p:nvPicPr>
        <p:blipFill rotWithShape="1">
          <a:blip r:embed="rId2">
            <a:extLst>
              <a:ext uri="{28A0092B-C50C-407E-A947-70E740481C1C}">
                <a14:useLocalDpi xmlns:a14="http://schemas.microsoft.com/office/drawing/2010/main" val="0"/>
              </a:ext>
            </a:extLst>
          </a:blip>
          <a:srcRect b="8754"/>
          <a:stretch/>
        </p:blipFill>
        <p:spPr>
          <a:xfrm>
            <a:off x="1561170" y="5187981"/>
            <a:ext cx="7600366" cy="402113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2050" name="Picture 2" descr="Jcl Imagens – Procure 100 fotos, vetores e vídeos | Adobe Stock">
            <a:extLst>
              <a:ext uri="{FF2B5EF4-FFF2-40B4-BE49-F238E27FC236}">
                <a16:creationId xmlns:a16="http://schemas.microsoft.com/office/drawing/2014/main" id="{7E50DCEC-3815-E111-71B2-DB2ACBA29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047" y="9713168"/>
            <a:ext cx="4435489" cy="2661293"/>
          </a:xfrm>
          <a:prstGeom prst="rect">
            <a:avLst/>
          </a:prstGeom>
          <a:noFill/>
          <a:extLst>
            <a:ext uri="{909E8E84-426E-40DD-AFC4-6F175D3DCCD1}">
              <a14:hiddenFill xmlns:a14="http://schemas.microsoft.com/office/drawing/2010/main">
                <a:solidFill>
                  <a:srgbClr val="FFFFFF"/>
                </a:solidFill>
              </a14:hiddenFill>
            </a:ext>
          </a:extLst>
        </p:spPr>
      </p:pic>
      <p:sp>
        <p:nvSpPr>
          <p:cNvPr id="15" name="Espaço Reservado para Número de Slide 14">
            <a:extLst>
              <a:ext uri="{FF2B5EF4-FFF2-40B4-BE49-F238E27FC236}">
                <a16:creationId xmlns:a16="http://schemas.microsoft.com/office/drawing/2014/main" id="{6D86102C-CB79-5694-B535-1483D210740A}"/>
              </a:ext>
            </a:extLst>
          </p:cNvPr>
          <p:cNvSpPr>
            <a:spLocks noGrp="1"/>
          </p:cNvSpPr>
          <p:nvPr>
            <p:ph type="sldNum" sz="quarter" idx="12"/>
          </p:nvPr>
        </p:nvSpPr>
        <p:spPr>
          <a:xfrm>
            <a:off x="7088414" y="11955438"/>
            <a:ext cx="2160270" cy="681567"/>
          </a:xfrm>
        </p:spPr>
        <p:txBody>
          <a:bodyPr/>
          <a:lstStyle/>
          <a:p>
            <a:fld id="{DA00DAF3-9E71-4F2F-9145-0BB74A1ADE70}" type="slidenum">
              <a:rPr lang="pt-BR" sz="1600" b="1" smtClean="0">
                <a:solidFill>
                  <a:schemeClr val="tx1"/>
                </a:solidFill>
                <a:latin typeface="Arial" panose="020B0604020202020204" pitchFamily="34" charset="0"/>
                <a:cs typeface="Arial" panose="020B0604020202020204" pitchFamily="34" charset="0"/>
              </a:rPr>
              <a:t>7</a:t>
            </a:fld>
            <a:endParaRPr lang="pt-BR" sz="16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1994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C0E80EA7-2B72-CF42-0859-FD14D638376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0"/>
            <a:ext cx="9601200" cy="12801600"/>
          </a:xfrm>
          <a:prstGeom prst="rect">
            <a:avLst/>
          </a:prstGeom>
        </p:spPr>
      </p:pic>
      <p:sp>
        <p:nvSpPr>
          <p:cNvPr id="6" name="CaixaDeTexto 5">
            <a:extLst>
              <a:ext uri="{FF2B5EF4-FFF2-40B4-BE49-F238E27FC236}">
                <a16:creationId xmlns:a16="http://schemas.microsoft.com/office/drawing/2014/main" id="{04567AB4-A9FB-F733-85AF-E08E4520A922}"/>
              </a:ext>
            </a:extLst>
          </p:cNvPr>
          <p:cNvSpPr txBox="1"/>
          <p:nvPr/>
        </p:nvSpPr>
        <p:spPr>
          <a:xfrm>
            <a:off x="868524" y="4377951"/>
            <a:ext cx="7848872" cy="4043774"/>
          </a:xfrm>
          <a:prstGeom prst="rect">
            <a:avLst/>
          </a:prstGeom>
          <a:noFill/>
        </p:spPr>
        <p:txBody>
          <a:bodyPr wrap="square" rtlCol="0">
            <a:prstTxWarp prst="textInflate">
              <a:avLst/>
            </a:prstTxWarp>
            <a:spAutoFit/>
          </a:bodyPr>
          <a:lstStyle/>
          <a:p>
            <a:r>
              <a:rPr lang="pt-BR" sz="9600" b="1" dirty="0">
                <a:effectLst>
                  <a:innerShdw blurRad="63500" dist="50800" dir="13500000">
                    <a:schemeClr val="bg1">
                      <a:alpha val="45000"/>
                    </a:schemeClr>
                  </a:innerShdw>
                </a:effectLst>
                <a:latin typeface="Arial" panose="020B0604020202020204" pitchFamily="34" charset="0"/>
                <a:cs typeface="Arial" panose="020B0604020202020204" pitchFamily="34" charset="0"/>
              </a:rPr>
              <a:t>03, </a:t>
            </a:r>
          </a:p>
          <a:p>
            <a:r>
              <a:rPr lang="pt-BR" sz="9600" b="1" dirty="0">
                <a:effectLst>
                  <a:innerShdw blurRad="63500" dist="50800" dir="13500000">
                    <a:schemeClr val="bg1">
                      <a:alpha val="45000"/>
                    </a:schemeClr>
                  </a:innerShdw>
                </a:effectLst>
                <a:latin typeface="Arial" panose="020B0604020202020204" pitchFamily="34" charset="0"/>
                <a:cs typeface="Arial" panose="020B0604020202020204" pitchFamily="34" charset="0"/>
              </a:rPr>
              <a:t>A Magia do Mainframe no Cotidiano</a:t>
            </a:r>
          </a:p>
        </p:txBody>
      </p:sp>
      <p:sp>
        <p:nvSpPr>
          <p:cNvPr id="7" name="Retângulo 6">
            <a:extLst>
              <a:ext uri="{FF2B5EF4-FFF2-40B4-BE49-F238E27FC236}">
                <a16:creationId xmlns:a16="http://schemas.microsoft.com/office/drawing/2014/main" id="{FBDDF841-F56B-643A-AB31-56636AA0B7B6}"/>
              </a:ext>
            </a:extLst>
          </p:cNvPr>
          <p:cNvSpPr/>
          <p:nvPr/>
        </p:nvSpPr>
        <p:spPr>
          <a:xfrm>
            <a:off x="-1" y="-2"/>
            <a:ext cx="400046" cy="12801602"/>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8" name="Retângulo 7">
            <a:extLst>
              <a:ext uri="{FF2B5EF4-FFF2-40B4-BE49-F238E27FC236}">
                <a16:creationId xmlns:a16="http://schemas.microsoft.com/office/drawing/2014/main" id="{E4F921C5-612E-BC38-5485-1D3178C39DB8}"/>
              </a:ext>
            </a:extLst>
          </p:cNvPr>
          <p:cNvSpPr/>
          <p:nvPr/>
        </p:nvSpPr>
        <p:spPr>
          <a:xfrm>
            <a:off x="9201155" y="-3"/>
            <a:ext cx="400046" cy="12801602"/>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9" name="Retângulo 8">
            <a:extLst>
              <a:ext uri="{FF2B5EF4-FFF2-40B4-BE49-F238E27FC236}">
                <a16:creationId xmlns:a16="http://schemas.microsoft.com/office/drawing/2014/main" id="{7068D9AC-34CF-0A19-3668-4D4026DBDC6B}"/>
              </a:ext>
            </a:extLst>
          </p:cNvPr>
          <p:cNvSpPr/>
          <p:nvPr/>
        </p:nvSpPr>
        <p:spPr>
          <a:xfrm rot="5400000">
            <a:off x="4616208" y="7833264"/>
            <a:ext cx="368784" cy="9601200"/>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10" name="Retângulo 9">
            <a:extLst>
              <a:ext uri="{FF2B5EF4-FFF2-40B4-BE49-F238E27FC236}">
                <a16:creationId xmlns:a16="http://schemas.microsoft.com/office/drawing/2014/main" id="{56E3A31D-152D-338A-DF4D-593CE9FA8246}"/>
              </a:ext>
            </a:extLst>
          </p:cNvPr>
          <p:cNvSpPr/>
          <p:nvPr/>
        </p:nvSpPr>
        <p:spPr>
          <a:xfrm rot="5400000">
            <a:off x="4616205" y="-4628736"/>
            <a:ext cx="368784" cy="9601200"/>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1">
                  <a:lumMod val="40000"/>
                  <a:lumOff val="60000"/>
                </a:schemeClr>
              </a:solidFill>
            </a:endParaRPr>
          </a:p>
        </p:txBody>
      </p:sp>
      <p:sp>
        <p:nvSpPr>
          <p:cNvPr id="12" name="Espaço Reservado para Número de Slide 14">
            <a:extLst>
              <a:ext uri="{FF2B5EF4-FFF2-40B4-BE49-F238E27FC236}">
                <a16:creationId xmlns:a16="http://schemas.microsoft.com/office/drawing/2014/main" id="{630651B8-9B6A-3D13-07DF-91A0EF4D2663}"/>
              </a:ext>
            </a:extLst>
          </p:cNvPr>
          <p:cNvSpPr>
            <a:spLocks noGrp="1"/>
          </p:cNvSpPr>
          <p:nvPr>
            <p:ph type="sldNum" sz="quarter" idx="12"/>
          </p:nvPr>
        </p:nvSpPr>
        <p:spPr>
          <a:xfrm>
            <a:off x="7088414" y="11955438"/>
            <a:ext cx="2160270" cy="681567"/>
          </a:xfrm>
        </p:spPr>
        <p:txBody>
          <a:bodyPr/>
          <a:lstStyle/>
          <a:p>
            <a:fld id="{DA00DAF3-9E71-4F2F-9145-0BB74A1ADE70}" type="slidenum">
              <a:rPr lang="pt-BR" sz="1600" b="1" smtClean="0">
                <a:solidFill>
                  <a:schemeClr val="tx1"/>
                </a:solidFill>
                <a:latin typeface="Arial" panose="020B0604020202020204" pitchFamily="34" charset="0"/>
                <a:cs typeface="Arial" panose="020B0604020202020204" pitchFamily="34" charset="0"/>
              </a:rPr>
              <a:t>8</a:t>
            </a:fld>
            <a:endParaRPr lang="pt-BR" sz="16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0032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E2B8640-50A5-8AE0-DD0E-539AAF1A83C2}"/>
              </a:ext>
            </a:extLst>
          </p:cNvPr>
          <p:cNvSpPr/>
          <p:nvPr/>
        </p:nvSpPr>
        <p:spPr>
          <a:xfrm>
            <a:off x="-1" y="-2"/>
            <a:ext cx="400046" cy="12801602"/>
          </a:xfrm>
          <a:prstGeom prst="rect">
            <a:avLst/>
          </a:prstGeom>
          <a:solidFill>
            <a:srgbClr val="001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rgbClr val="001175"/>
              </a:solidFill>
            </a:endParaRPr>
          </a:p>
        </p:txBody>
      </p:sp>
      <p:sp>
        <p:nvSpPr>
          <p:cNvPr id="3" name="CaixaDeTexto 2">
            <a:extLst>
              <a:ext uri="{FF2B5EF4-FFF2-40B4-BE49-F238E27FC236}">
                <a16:creationId xmlns:a16="http://schemas.microsoft.com/office/drawing/2014/main" id="{E6FDDDFE-61D9-9B49-9D2C-9441C6C1B825}"/>
              </a:ext>
            </a:extLst>
          </p:cNvPr>
          <p:cNvSpPr txBox="1"/>
          <p:nvPr/>
        </p:nvSpPr>
        <p:spPr>
          <a:xfrm>
            <a:off x="552128" y="294938"/>
            <a:ext cx="10729192" cy="707886"/>
          </a:xfrm>
          <a:prstGeom prst="rect">
            <a:avLst/>
          </a:prstGeom>
          <a:noFill/>
        </p:spPr>
        <p:txBody>
          <a:bodyPr wrap="square" rtlCol="0">
            <a:spAutoFit/>
          </a:bodyPr>
          <a:lstStyle/>
          <a:p>
            <a:pPr algn="just"/>
            <a:r>
              <a:rPr lang="pt-BR" sz="4000" dirty="0">
                <a:latin typeface="Times New Roman" panose="02020603050405020304" pitchFamily="18" charset="0"/>
                <a:cs typeface="Times New Roman" panose="02020603050405020304" pitchFamily="18" charset="0"/>
              </a:rPr>
              <a:t>A Magia do Mainframe no Cotidiano</a:t>
            </a:r>
            <a:endParaRPr lang="pt-BR" sz="3200" dirty="0">
              <a:latin typeface="Times New Roman" panose="02020603050405020304" pitchFamily="18" charset="0"/>
              <a:cs typeface="Times New Roman" panose="02020603050405020304" pitchFamily="18" charset="0"/>
            </a:endParaRPr>
          </a:p>
        </p:txBody>
      </p:sp>
      <p:sp>
        <p:nvSpPr>
          <p:cNvPr id="4" name="CaixaDeTexto 3">
            <a:extLst>
              <a:ext uri="{FF2B5EF4-FFF2-40B4-BE49-F238E27FC236}">
                <a16:creationId xmlns:a16="http://schemas.microsoft.com/office/drawing/2014/main" id="{70D5A83B-C83C-7D80-3EDB-70DC55D6C6FE}"/>
              </a:ext>
            </a:extLst>
          </p:cNvPr>
          <p:cNvSpPr txBox="1"/>
          <p:nvPr/>
        </p:nvSpPr>
        <p:spPr>
          <a:xfrm>
            <a:off x="552128" y="1002824"/>
            <a:ext cx="7560840" cy="584775"/>
          </a:xfrm>
          <a:prstGeom prst="rect">
            <a:avLst/>
          </a:prstGeom>
          <a:noFill/>
        </p:spPr>
        <p:txBody>
          <a:bodyPr wrap="square" rtlCol="0">
            <a:spAutoFit/>
          </a:bodyPr>
          <a:lstStyle/>
          <a:p>
            <a:pPr algn="just"/>
            <a:r>
              <a:rPr lang="pt-BR" sz="3200" dirty="0">
                <a:latin typeface="Bookman Old Style" panose="02050604050505020204" pitchFamily="18" charset="0"/>
                <a:cs typeface="Times New Roman" panose="02020603050405020304" pitchFamily="18" charset="0"/>
              </a:rPr>
              <a:t>Segurança e Confiabilidade</a:t>
            </a:r>
          </a:p>
        </p:txBody>
      </p:sp>
      <p:sp>
        <p:nvSpPr>
          <p:cNvPr id="6" name="CaixaDeTexto 5">
            <a:extLst>
              <a:ext uri="{FF2B5EF4-FFF2-40B4-BE49-F238E27FC236}">
                <a16:creationId xmlns:a16="http://schemas.microsoft.com/office/drawing/2014/main" id="{CA2DCF7A-0A7B-1204-37FA-73D8BC62EE7D}"/>
              </a:ext>
            </a:extLst>
          </p:cNvPr>
          <p:cNvSpPr txBox="1"/>
          <p:nvPr/>
        </p:nvSpPr>
        <p:spPr>
          <a:xfrm>
            <a:off x="539602" y="1864296"/>
            <a:ext cx="8437462" cy="2677656"/>
          </a:xfrm>
          <a:prstGeom prst="rect">
            <a:avLst/>
          </a:prstGeom>
          <a:noFill/>
        </p:spPr>
        <p:txBody>
          <a:bodyPr wrap="square" rtlCol="0">
            <a:spAutoFit/>
          </a:bodyPr>
          <a:lstStyle/>
          <a:p>
            <a:pPr algn="just"/>
            <a:r>
              <a:rPr lang="pt-BR" sz="2400" dirty="0"/>
              <a:t>	Os mainframes são conhecidos por sua segurança e confiabilidade. Eles são projetados para funcionar 24 horas por dia, 7 dias por semana, sem falhas. Isso é crucial para setores que não podem parar, como bancos e hospitais. Por exemplo, quando você faz uma compra online ou usa seu cartão de crédito, é o mainframe que garante que a transação seja segura e rápida.</a:t>
            </a:r>
            <a:endParaRPr lang="pt-BR" dirty="0"/>
          </a:p>
        </p:txBody>
      </p:sp>
      <p:sp>
        <p:nvSpPr>
          <p:cNvPr id="10" name="CaixaDeTexto 9">
            <a:extLst>
              <a:ext uri="{FF2B5EF4-FFF2-40B4-BE49-F238E27FC236}">
                <a16:creationId xmlns:a16="http://schemas.microsoft.com/office/drawing/2014/main" id="{06BA725D-4047-9980-D2C4-E0CCACA8934B}"/>
              </a:ext>
            </a:extLst>
          </p:cNvPr>
          <p:cNvSpPr txBox="1"/>
          <p:nvPr/>
        </p:nvSpPr>
        <p:spPr>
          <a:xfrm>
            <a:off x="430712" y="10937304"/>
            <a:ext cx="7560840" cy="338554"/>
          </a:xfrm>
          <a:prstGeom prst="rect">
            <a:avLst/>
          </a:prstGeom>
          <a:noFill/>
        </p:spPr>
        <p:txBody>
          <a:bodyPr wrap="square" rtlCol="0">
            <a:spAutoFit/>
          </a:bodyPr>
          <a:lstStyle/>
          <a:p>
            <a:pPr algn="just"/>
            <a:r>
              <a:rPr lang="pt-BR" sz="1600" dirty="0"/>
              <a:t>- Método de acesso ao MAINFRAME, conhecida popularmente como “Tela Preta”;</a:t>
            </a:r>
          </a:p>
        </p:txBody>
      </p:sp>
      <p:pic>
        <p:nvPicPr>
          <p:cNvPr id="4098" name="Picture 2" descr="SISTEMA OPERACIONAL z/OS💻">
            <a:extLst>
              <a:ext uri="{FF2B5EF4-FFF2-40B4-BE49-F238E27FC236}">
                <a16:creationId xmlns:a16="http://schemas.microsoft.com/office/drawing/2014/main" id="{64B73820-7564-9479-A1BA-1AC10F2A6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405" y="4818649"/>
            <a:ext cx="7200320" cy="4339425"/>
          </a:xfrm>
          <a:prstGeom prst="rect">
            <a:avLst/>
          </a:prstGeom>
          <a:noFill/>
          <a:effectLst>
            <a:reflection blurRad="6350" stA="52000" endA="300" endPos="35000" dir="5400000" sy="-100000" algn="bl" rotWithShape="0"/>
          </a:effectLst>
          <a:scene3d>
            <a:camera prst="perspectiveLeft"/>
            <a:lightRig rig="threePt" dir="t"/>
          </a:scene3d>
          <a:extLst>
            <a:ext uri="{909E8E84-426E-40DD-AFC4-6F175D3DCCD1}">
              <a14:hiddenFill xmlns:a14="http://schemas.microsoft.com/office/drawing/2010/main">
                <a:solidFill>
                  <a:srgbClr val="FFFFFF"/>
                </a:solidFill>
              </a14:hiddenFill>
            </a:ext>
          </a:extLst>
        </p:spPr>
      </p:pic>
      <p:pic>
        <p:nvPicPr>
          <p:cNvPr id="5124" name="Picture 4" descr="Segurança da Informação - DSM Solutions">
            <a:extLst>
              <a:ext uri="{FF2B5EF4-FFF2-40B4-BE49-F238E27FC236}">
                <a16:creationId xmlns:a16="http://schemas.microsoft.com/office/drawing/2014/main" id="{1F23B308-181E-3C83-6CC2-58A42D0DC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8999" y="11269789"/>
            <a:ext cx="1445106" cy="1445106"/>
          </a:xfrm>
          <a:prstGeom prst="rect">
            <a:avLst/>
          </a:prstGeom>
          <a:noFill/>
          <a:extLst>
            <a:ext uri="{909E8E84-426E-40DD-AFC4-6F175D3DCCD1}">
              <a14:hiddenFill xmlns:a14="http://schemas.microsoft.com/office/drawing/2010/main">
                <a:solidFill>
                  <a:srgbClr val="FFFFFF"/>
                </a:solidFill>
              </a14:hiddenFill>
            </a:ext>
          </a:extLst>
        </p:spPr>
      </p:pic>
      <p:sp>
        <p:nvSpPr>
          <p:cNvPr id="11" name="Espaço Reservado para Número de Slide 14">
            <a:extLst>
              <a:ext uri="{FF2B5EF4-FFF2-40B4-BE49-F238E27FC236}">
                <a16:creationId xmlns:a16="http://schemas.microsoft.com/office/drawing/2014/main" id="{7D119686-D0AB-013B-414E-3EC694ABFBAD}"/>
              </a:ext>
            </a:extLst>
          </p:cNvPr>
          <p:cNvSpPr>
            <a:spLocks noGrp="1"/>
          </p:cNvSpPr>
          <p:nvPr>
            <p:ph type="sldNum" sz="quarter" idx="12"/>
          </p:nvPr>
        </p:nvSpPr>
        <p:spPr>
          <a:xfrm>
            <a:off x="7088414" y="11955438"/>
            <a:ext cx="2160270" cy="681567"/>
          </a:xfrm>
        </p:spPr>
        <p:txBody>
          <a:bodyPr/>
          <a:lstStyle/>
          <a:p>
            <a:fld id="{DA00DAF3-9E71-4F2F-9145-0BB74A1ADE70}" type="slidenum">
              <a:rPr lang="pt-BR" sz="1600" b="1" smtClean="0">
                <a:solidFill>
                  <a:schemeClr val="tx1"/>
                </a:solidFill>
                <a:latin typeface="Arial" panose="020B0604020202020204" pitchFamily="34" charset="0"/>
                <a:cs typeface="Arial" panose="020B0604020202020204" pitchFamily="34" charset="0"/>
              </a:rPr>
              <a:t>9</a:t>
            </a:fld>
            <a:endParaRPr lang="pt-BR" sz="16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9478792"/>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o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249</TotalTime>
  <Words>928</Words>
  <Application>Microsoft Office PowerPoint</Application>
  <PresentationFormat>Papel A3 (297 x 420 mm)</PresentationFormat>
  <Paragraphs>68</Paragraphs>
  <Slides>16</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16</vt:i4>
      </vt:variant>
    </vt:vector>
  </HeadingPairs>
  <TitlesOfParts>
    <vt:vector size="23" baseType="lpstr">
      <vt:lpstr>Aptos</vt:lpstr>
      <vt:lpstr>Aptos Display</vt:lpstr>
      <vt:lpstr>Arial</vt:lpstr>
      <vt:lpstr>Bookman Old Style</vt:lpstr>
      <vt:lpstr>Inlanders</vt:lpstr>
      <vt:lpstr>Times New Roman</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Gui</dc:creator>
  <cp:lastModifiedBy>Gui</cp:lastModifiedBy>
  <cp:revision>8</cp:revision>
  <dcterms:created xsi:type="dcterms:W3CDTF">2024-06-07T22:04:51Z</dcterms:created>
  <dcterms:modified xsi:type="dcterms:W3CDTF">2024-06-08T02:14:30Z</dcterms:modified>
</cp:coreProperties>
</file>